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5" r:id="rId2"/>
    <p:sldId id="268" r:id="rId3"/>
    <p:sldId id="274" r:id="rId4"/>
    <p:sldId id="275" r:id="rId5"/>
    <p:sldId id="272" r:id="rId6"/>
    <p:sldId id="276" r:id="rId7"/>
    <p:sldId id="271" r:id="rId8"/>
    <p:sldId id="285" r:id="rId9"/>
    <p:sldId id="269" r:id="rId10"/>
    <p:sldId id="270" r:id="rId11"/>
    <p:sldId id="278" r:id="rId12"/>
    <p:sldId id="286" r:id="rId13"/>
    <p:sldId id="283" r:id="rId14"/>
    <p:sldId id="284" r:id="rId15"/>
    <p:sldId id="282" r:id="rId16"/>
    <p:sldId id="287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9FEE81E-7555-A7CC-E2D2-B1B7B95A0E60}" v="1530" dt="2021-10-06T13:17:21.104"/>
    <p1510:client id="{1A92904B-F05D-130D-55CA-7317F58D3208}" v="2" dt="2021-10-15T14:58:56.426"/>
    <p1510:client id="{1BDBCFC9-9A0C-1C2E-A41D-DF1287A29085}" v="925" dt="2021-10-15T12:02:43.410"/>
    <p1510:client id="{2578AC4D-4DCF-6141-5DC3-2AAA13830555}" v="19" dt="2021-10-13T16:39:51.391"/>
    <p1510:client id="{3D941CC9-EC2F-4630-B17A-2AC66299066A}" v="68" dt="2021-10-15T12:03:13.556"/>
    <p1510:client id="{3EBD19CD-3F17-CD8F-1A89-F39FAE640CAC}" v="20" dt="2021-10-14T15:51:47.925"/>
    <p1510:client id="{6492D20D-4C8E-4E76-A5E2-D7F3D3217C80}" v="2923" dt="2021-10-14T17:32:40.512"/>
    <p1510:client id="{67BF6A93-E9BB-4478-BB8C-7283836BC0A4}" v="5" dt="2021-10-04T12:29:39.101"/>
    <p1510:client id="{74B5D694-B48D-3409-F62E-BA1882B56717}" v="15" dt="2021-10-06T07:08:34.086"/>
    <p1510:client id="{7D0E2FA3-9BA6-3C8C-AA83-5709150F1E4E}" v="6" dt="2021-10-04T18:18:49.062"/>
    <p1510:client id="{7EA03FE6-1503-EBDD-16F7-440F0A1CE0B2}" v="823" dt="2021-10-13T20:25:54.867"/>
    <p1510:client id="{8434CD50-E7EA-7ED8-FA02-53898AA83E07}" v="7" dt="2021-10-14T13:54:48.246"/>
    <p1510:client id="{87ACED49-7623-638F-9C53-04360B0A9415}" v="420" dt="2021-10-12T22:13:36.421"/>
    <p1510:client id="{8DE17655-3776-30EA-3D5B-398C21CC8274}" v="56" dt="2021-10-04T19:12:58.655"/>
    <p1510:client id="{8F618CDE-02BD-FC4F-C81F-278CC37DAB30}" v="41" dt="2021-10-15T12:07:02.066"/>
    <p1510:client id="{97BFB59A-0291-376A-6A00-D61895AE8CDC}" v="32" dt="2021-10-12T22:40:08.406"/>
    <p1510:client id="{A137FF15-216A-464C-ABB0-2461B638797A}" v="44" dt="2021-10-14T19:13:51.123"/>
    <p1510:client id="{A3780414-5361-3FE6-4268-F117D679F4F2}" v="28" dt="2021-11-08T01:53:22.852"/>
    <p1510:client id="{ACFAB7F7-54DF-25CC-7CEE-56789E60645D}" v="266" dt="2021-10-14T19:45:02.497"/>
    <p1510:client id="{B72AACC3-5A92-38C1-1E08-D3AA19856B58}" v="14" dt="2021-10-04T21:33:10.859"/>
    <p1510:client id="{C74DB176-714A-B44B-2A27-D5FCF541C771}" v="1" dt="2021-10-15T14:58:25.595"/>
    <p1510:client id="{D79508CB-E7B4-81AA-846D-4FD5CFAD0650}" v="24" dt="2021-10-15T14:16:08.470"/>
    <p1510:client id="{DD7600D1-F550-F0F4-7FCC-BC2B7ECCD75C}" v="1" dt="2021-10-14T19:45:39.833"/>
    <p1510:client id="{DF5A8783-5DC7-7047-B356-E9D34FB31635}" v="1" dt="2021-10-14T19:32:52.442"/>
    <p1510:client id="{EA8ADAE4-B773-A501-9991-AA1A4F1EB80D}" v="64" dt="2021-10-15T13:39:12.332"/>
    <p1510:client id="{EC70C70D-E264-BBDE-08E1-45A812F676FC}" v="635" dt="2021-10-11T13:32:35.827"/>
    <p1510:client id="{ED7F726F-78D5-3218-EC3D-EF6E83A97039}" v="75" dt="2021-10-14T19:43:57.813"/>
    <p1510:client id="{F0707BEB-50B3-C358-B6D8-0D6113A75C06}" v="18" dt="2021-10-14T15:05:46.229"/>
    <p1510:client id="{F75807BC-E391-3A9B-CB4D-5718DE4CA9D7}" v="4" dt="2021-10-14T19:45:53.225"/>
    <p1510:client id="{F811A0D9-4956-4206-C463-5D173396872D}" v="7" dt="2021-10-14T20:44:18.391"/>
    <p1510:client id="{F8BA24AE-2A07-5FFC-A750-DF9BDE54F045}" v="169" dt="2021-10-13T12:22:51.65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36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160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838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9077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498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3699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574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29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83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3202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512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08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860832-27F3-4D30-9288-7521D2491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DAAD4DA-AA9F-4A4D-AD0B-0FB2286B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4F5EC98-FDFD-4158-9C16-CD770B1F2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6D1C0DA-68C2-40A2-BCCA-D14FB5EF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B67FFD7-72F1-4435-9C33-DFFE87F9C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5CE66C6-629F-44D9-A0BC-D2F4E7AF5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EAAAFC3-1B1C-4F1C-AC4E-ED0ACA4AE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E2C81DA9-A0C9-4C54-A2F0-A3EC14F2B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7EA41DD-7957-42FB-BD48-E502F81F6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E33D6F3E-9CCB-4053-B8C1-5260829C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D533B393-4D8F-4FB8-AA9D-BA218F443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33765B0-52BC-4442-BC45-8EDFBF593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911B231-DD22-4BC7-A325-2B683148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800DA13B-507D-4901-AF60-F99485FC1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AB727E1-099C-4F62-9ED1-46CD895C6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4D1E585E-A63F-42DE-BF5F-B0B390B29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8FCC810-4482-4E43-9102-2B87386E7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EC977192-4383-4D76-8DB3-B93ADD739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9DCD44A-4779-4898-862E-A220810CA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F7516DF1-08D6-4FF0-A1A1-95A260F1D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74092EA-F950-4DF2-8646-60F26E811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09A3177B-1E64-4081-B8C6-3D7C8786D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BEC7EB-9F6C-4FD4-8855-57D9A8A63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01878" y="1664932"/>
            <a:ext cx="8662510" cy="2691282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ru-RU" sz="5400">
                <a:latin typeface="Roboto"/>
                <a:ea typeface="Roboto"/>
                <a:cs typeface="Calibri Light" panose="020F0302020204030204"/>
              </a:rPr>
              <a:t>Разработка функции</a:t>
            </a:r>
            <a:br>
              <a:rPr lang="ru-RU" sz="5400">
                <a:latin typeface="Roboto"/>
                <a:ea typeface="Roboto"/>
                <a:cs typeface="Calibri Light" panose="020F0302020204030204"/>
              </a:rPr>
            </a:br>
            <a:r>
              <a:rPr lang="ru-RU" sz="5400" b="1">
                <a:latin typeface="Roboto"/>
                <a:ea typeface="Roboto"/>
                <a:cs typeface="Calibri Light" panose="020F0302020204030204"/>
              </a:rPr>
              <a:t>винтажного анализа</a:t>
            </a:r>
            <a:br>
              <a:rPr lang="ru-RU" sz="5400" b="1">
                <a:latin typeface="Roboto"/>
                <a:ea typeface="Roboto"/>
                <a:cs typeface="Calibri Light" panose="020F0302020204030204"/>
              </a:rPr>
            </a:br>
            <a:r>
              <a:rPr lang="ru-RU" sz="5400" b="1">
                <a:latin typeface="Roboto"/>
                <a:ea typeface="Roboto"/>
                <a:cs typeface="Calibri Light" panose="020F0302020204030204"/>
              </a:rPr>
              <a:t>в </a:t>
            </a:r>
            <a:r>
              <a:rPr lang="ru-RU" sz="5400" b="1" err="1">
                <a:latin typeface="Roboto"/>
                <a:ea typeface="Roboto"/>
                <a:cs typeface="Calibri Light" panose="020F0302020204030204"/>
              </a:rPr>
              <a:t>python</a:t>
            </a:r>
            <a:endParaRPr lang="ru-RU" sz="5400">
              <a:latin typeface="Roboto"/>
              <a:ea typeface="Roboto"/>
              <a:cs typeface="Calibri Light" panose="020F0302020204030204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3803A31-E7E6-49B2-BCA6-C6D86816FB5B}"/>
              </a:ext>
            </a:extLst>
          </p:cNvPr>
          <p:cNvSpPr txBox="1">
            <a:spLocks/>
          </p:cNvSpPr>
          <p:nvPr/>
        </p:nvSpPr>
        <p:spPr>
          <a:xfrm>
            <a:off x="2187123" y="4359774"/>
            <a:ext cx="4354280" cy="232493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2800" b="1">
                <a:cs typeface="Calibri Light" panose="020F0302020204030204"/>
              </a:rPr>
              <a:t>команда 6: </a:t>
            </a:r>
          </a:p>
          <a:p>
            <a:pPr algn="r"/>
            <a:r>
              <a:rPr lang="ru-RU" sz="2800">
                <a:ea typeface="+mj-lt"/>
                <a:cs typeface="+mj-lt"/>
              </a:rPr>
              <a:t>Артамонов Анатолий</a:t>
            </a:r>
            <a:br>
              <a:rPr lang="ru-RU" sz="2800">
                <a:ea typeface="+mj-lt"/>
                <a:cs typeface="+mj-lt"/>
              </a:rPr>
            </a:br>
            <a:r>
              <a:rPr lang="ru-RU" sz="2800" err="1">
                <a:ea typeface="+mj-lt"/>
                <a:cs typeface="+mj-lt"/>
              </a:rPr>
              <a:t>Паренкова</a:t>
            </a:r>
            <a:r>
              <a:rPr lang="ru-RU" sz="2800">
                <a:ea typeface="+mj-lt"/>
                <a:cs typeface="+mj-lt"/>
              </a:rPr>
              <a:t> Елена</a:t>
            </a:r>
            <a:endParaRPr lang="ru-RU" sz="2800" b="1">
              <a:ea typeface="+mj-lt"/>
              <a:cs typeface="+mj-lt"/>
            </a:endParaRPr>
          </a:p>
          <a:p>
            <a:pPr algn="r"/>
            <a:r>
              <a:rPr lang="ru-RU" sz="2800">
                <a:ea typeface="+mj-lt"/>
                <a:cs typeface="+mj-lt"/>
              </a:rPr>
              <a:t> Сидоров Евгений</a:t>
            </a:r>
            <a:br>
              <a:rPr lang="ru-RU" sz="2800">
                <a:ea typeface="+mj-lt"/>
                <a:cs typeface="+mj-lt"/>
              </a:rPr>
            </a:br>
            <a:r>
              <a:rPr lang="ru-RU" sz="2800">
                <a:ea typeface="+mj-lt"/>
                <a:cs typeface="+mj-lt"/>
              </a:rPr>
              <a:t>Спиридонов Денис</a:t>
            </a:r>
            <a:endParaRPr lang="ru-RU" sz="2800" b="1">
              <a:cs typeface="Calibri Light" panose="020F03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3930807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DAE397D-2F47-480F-95CA-D5EDB2433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D66E0D2-4D47-45F5-9F6C-04DF950C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36CD79E-81FA-41B2-9A38-E0E26BCB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CF2E87-8DCB-4A21-A926-1879E39DE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8EBCED8-09A7-4078-908F-87C5C9094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1B8E24-1A3B-4288-834C-5C75EE61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6C6947-62CC-47B5-8006-0DBB11057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A3EA873-FF38-49B1-AA18-6CAA8278A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B74FB34-BB05-4313-9474-A4F9B27A5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3673863D-063E-49A6-9856-52014BB4D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9E7384A-6379-482C-8070-680EA33AF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C6A49E1B-06B5-467F-97A5-EE77945A7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67D60A3-4CE7-453B-97D1-08DD83271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333C1DC-BC77-4584-B472-AE19C4A09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30CC34F2-2D02-4DC8-8951-5E29E0866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C77A3E1B-1C72-4437-A8A1-FC659C9E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E3E561-115A-4994-832B-FB79E4498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D389D14E-E715-4844-8E58-ED5A66AB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208B28A-82FB-48D4-9087-806354C8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330334B-C28B-49CB-8643-6EF946230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221AA9B-1DD9-4FC4-947F-90C0582F7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9214B596-B3CC-43CB-A72A-2ADABBE5B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64F9BF67-14D7-4F9D-A8E4-4BB8DE351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75225" y="1331697"/>
            <a:ext cx="193249" cy="16659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172F8342-C239-4B8E-9B31-C01DD106A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62" y="243009"/>
            <a:ext cx="9930938" cy="1353312"/>
          </a:xfrm>
        </p:spPr>
        <p:txBody>
          <a:bodyPr anchor="b">
            <a:normAutofit/>
          </a:bodyPr>
          <a:lstStyle/>
          <a:p>
            <a:r>
              <a:rPr lang="ru-RU" sz="4000">
                <a:cs typeface="Calibri Light"/>
              </a:rPr>
              <a:t>В питоне до функции</a:t>
            </a:r>
          </a:p>
        </p:txBody>
      </p:sp>
      <p:sp>
        <p:nvSpPr>
          <p:cNvPr id="5" name="Объект 2">
            <a:extLst>
              <a:ext uri="{FF2B5EF4-FFF2-40B4-BE49-F238E27FC236}">
                <a16:creationId xmlns:a16="http://schemas.microsoft.com/office/drawing/2014/main" id="{81DA82D4-211F-459F-83BB-44E3D8E2D7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0971" y="1804693"/>
            <a:ext cx="9875520" cy="3895344"/>
          </a:xfrm>
        </p:spPr>
        <p:txBody>
          <a:bodyPr anchor="ctr">
            <a:normAutofit fontScale="92500" lnSpcReduction="10000"/>
          </a:bodyPr>
          <a:lstStyle/>
          <a:p>
            <a:r>
              <a:rPr lang="ru-RU" sz="2200">
                <a:cs typeface="Calibri"/>
              </a:rPr>
              <a:t>1. Импорт библиотек</a:t>
            </a:r>
          </a:p>
          <a:p>
            <a:r>
              <a:rPr lang="ru-RU" sz="2200">
                <a:cs typeface="Calibri"/>
              </a:rPr>
              <a:t>2. Вводим Импорт </a:t>
            </a:r>
            <a:r>
              <a:rPr lang="ru-RU" sz="2200" err="1">
                <a:cs typeface="Calibri"/>
              </a:rPr>
              <a:t>csv</a:t>
            </a:r>
            <a:r>
              <a:rPr lang="ru-RU" sz="2200">
                <a:cs typeface="Calibri"/>
              </a:rPr>
              <a:t> - делает пользователь </a:t>
            </a:r>
          </a:p>
          <a:p>
            <a:r>
              <a:rPr lang="ru-RU" sz="2200">
                <a:cs typeface="Calibri"/>
              </a:rPr>
              <a:t>3. Ввод переменной  переменную (через код)</a:t>
            </a:r>
          </a:p>
          <a:p>
            <a:r>
              <a:rPr lang="ru-RU" sz="2200">
                <a:ea typeface="+mn-lt"/>
                <a:cs typeface="+mn-lt"/>
              </a:rPr>
              <a:t>4. Назначить какой столбец чего значит - отдаем пользователю </a:t>
            </a:r>
            <a:endParaRPr lang="ru-RU" sz="2200">
              <a:cs typeface="Calibri"/>
            </a:endParaRPr>
          </a:p>
          <a:p>
            <a:r>
              <a:rPr lang="ru-RU" sz="2200">
                <a:cs typeface="Calibri"/>
              </a:rPr>
              <a:t>5. Проверка переменных на адекватность  и назначение им типов</a:t>
            </a:r>
            <a:br>
              <a:rPr lang="ru-RU" sz="2200">
                <a:cs typeface="Calibri"/>
              </a:rPr>
            </a:br>
            <a:r>
              <a:rPr lang="ru-RU" sz="2200">
                <a:cs typeface="Calibri"/>
              </a:rPr>
              <a:t> -</a:t>
            </a:r>
            <a:br>
              <a:rPr lang="ru-RU" sz="2200">
                <a:cs typeface="Calibri"/>
              </a:rPr>
            </a:br>
            <a:r>
              <a:rPr lang="ru-RU" sz="2200">
                <a:cs typeface="Calibri"/>
              </a:rPr>
              <a:t> даты к датам какие именно это даты (смерти и рождения)</a:t>
            </a:r>
            <a:br>
              <a:rPr lang="en-US"/>
            </a:br>
            <a:r>
              <a:rPr lang="ru-RU" sz="2200">
                <a:cs typeface="Calibri"/>
              </a:rPr>
              <a:t>конверсии к </a:t>
            </a:r>
            <a:r>
              <a:rPr lang="ru-RU" sz="2200" err="1">
                <a:cs typeface="Calibri"/>
              </a:rPr>
              <a:t>float</a:t>
            </a:r>
            <a:r>
              <a:rPr lang="ru-RU" sz="2200">
                <a:cs typeface="Calibri"/>
              </a:rPr>
              <a:t> </a:t>
            </a:r>
            <a:br>
              <a:rPr lang="ru-RU" sz="2200">
                <a:cs typeface="Calibri"/>
              </a:rPr>
            </a:br>
            <a:r>
              <a:rPr lang="ru-RU" sz="2200" err="1">
                <a:cs typeface="Calibri"/>
              </a:rPr>
              <a:t>cnt</a:t>
            </a:r>
            <a:r>
              <a:rPr lang="ru-RU" sz="2200">
                <a:cs typeface="Calibri"/>
              </a:rPr>
              <a:t> </a:t>
            </a:r>
            <a:r>
              <a:rPr lang="ru-RU" sz="2200" err="1">
                <a:cs typeface="Calibri"/>
              </a:rPr>
              <a:t>int</a:t>
            </a:r>
            <a:r>
              <a:rPr lang="ru-RU" sz="2200">
                <a:cs typeface="Calibri"/>
              </a:rPr>
              <a:t> </a:t>
            </a:r>
            <a:br>
              <a:rPr lang="ru-RU" sz="2200">
                <a:cs typeface="Calibri"/>
              </a:rPr>
            </a:br>
            <a:r>
              <a:rPr lang="ru-RU" sz="2200">
                <a:cs typeface="Calibri"/>
              </a:rPr>
              <a:t>имя события - </a:t>
            </a:r>
            <a:r>
              <a:rPr lang="ru-RU" sz="2200" err="1">
                <a:cs typeface="Calibri"/>
              </a:rPr>
              <a:t>string</a:t>
            </a:r>
            <a:r>
              <a:rPr lang="ru-RU" sz="2200">
                <a:cs typeface="Calibri"/>
              </a:rPr>
              <a:t> </a:t>
            </a:r>
            <a:br>
              <a:rPr lang="ru-RU" sz="2200">
                <a:cs typeface="Calibri"/>
              </a:rPr>
            </a:br>
            <a:r>
              <a:rPr lang="ru-RU" sz="2200" err="1">
                <a:cs typeface="Calibri"/>
              </a:rPr>
              <a:t>lt</a:t>
            </a:r>
            <a:r>
              <a:rPr lang="ru-RU" sz="2200">
                <a:cs typeface="Calibri"/>
              </a:rPr>
              <a:t> – </a:t>
            </a:r>
            <a:r>
              <a:rPr lang="ru-RU" sz="2200" err="1">
                <a:cs typeface="Calibri"/>
              </a:rPr>
              <a:t>float</a:t>
            </a:r>
            <a:r>
              <a:rPr lang="ru-RU" sz="2200">
                <a:cs typeface="Calibri"/>
              </a:rPr>
              <a:t> </a:t>
            </a:r>
          </a:p>
          <a:p>
            <a:r>
              <a:rPr lang="ru-RU" sz="2200">
                <a:cs typeface="Calibri"/>
              </a:rPr>
              <a:t>6. передаем все это дело на функцию</a:t>
            </a:r>
          </a:p>
          <a:p>
            <a:pPr marL="0" indent="0">
              <a:buNone/>
            </a:pPr>
            <a:endParaRPr lang="ru-RU" sz="2200">
              <a:cs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0A93C2-74F7-44CF-AE8B-F9C36067E60E}"/>
              </a:ext>
            </a:extLst>
          </p:cNvPr>
          <p:cNvSpPr txBox="1"/>
          <p:nvPr/>
        </p:nvSpPr>
        <p:spPr>
          <a:xfrm>
            <a:off x="812800" y="239486"/>
            <a:ext cx="499291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5400">
                <a:latin typeface="Roboto"/>
                <a:ea typeface="Roboto"/>
              </a:rPr>
              <a:t>Приложение 2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FF65EBFA-1B4D-44C0-AEB2-C5E3D5830322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9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13953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DAE397D-2F47-480F-95CA-D5EDB2433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D66E0D2-4D47-45F5-9F6C-04DF950C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36CD79E-81FA-41B2-9A38-E0E26BCB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CF2E87-8DCB-4A21-A926-1879E39DE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8EBCED8-09A7-4078-908F-87C5C9094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1B8E24-1A3B-4288-834C-5C75EE61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6C6947-62CC-47B5-8006-0DBB11057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A3EA873-FF38-49B1-AA18-6CAA8278A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B74FB34-BB05-4313-9474-A4F9B27A5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3673863D-063E-49A6-9856-52014BB4D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9E7384A-6379-482C-8070-680EA33AF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C6A49E1B-06B5-467F-97A5-EE77945A7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67D60A3-4CE7-453B-97D1-08DD83271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333C1DC-BC77-4584-B472-AE19C4A09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30CC34F2-2D02-4DC8-8951-5E29E0866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C77A3E1B-1C72-4437-A8A1-FC659C9E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E3E561-115A-4994-832B-FB79E4498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D389D14E-E715-4844-8E58-ED5A66AB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208B28A-82FB-48D4-9087-806354C8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330334B-C28B-49CB-8643-6EF946230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221AA9B-1DD9-4FC4-947F-90C0582F7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9214B596-B3CC-43CB-A72A-2ADABBE5B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64F9BF67-14D7-4F9D-A8E4-4BB8DE351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75225" y="1331697"/>
            <a:ext cx="193249" cy="16659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/>
          </a:p>
        </p:txBody>
      </p:sp>
      <p:sp>
        <p:nvSpPr>
          <p:cNvPr id="30" name="Заголовок 1">
            <a:extLst>
              <a:ext uri="{FF2B5EF4-FFF2-40B4-BE49-F238E27FC236}">
                <a16:creationId xmlns:a16="http://schemas.microsoft.com/office/drawing/2014/main" id="{D0641EFB-CCBE-44CB-B321-5872A654CFED}"/>
              </a:ext>
            </a:extLst>
          </p:cNvPr>
          <p:cNvSpPr txBox="1">
            <a:spLocks/>
          </p:cNvSpPr>
          <p:nvPr/>
        </p:nvSpPr>
        <p:spPr>
          <a:xfrm>
            <a:off x="743990" y="630936"/>
            <a:ext cx="10000210" cy="13533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>
                <a:cs typeface="Calibri Light"/>
              </a:rPr>
              <a:t>Функция </a:t>
            </a:r>
            <a:endParaRPr lang="ru-RU" sz="4000"/>
          </a:p>
        </p:txBody>
      </p:sp>
      <p:sp>
        <p:nvSpPr>
          <p:cNvPr id="34" name="Объект 2">
            <a:extLst>
              <a:ext uri="{FF2B5EF4-FFF2-40B4-BE49-F238E27FC236}">
                <a16:creationId xmlns:a16="http://schemas.microsoft.com/office/drawing/2014/main" id="{EC6B47B9-1B7A-455B-BC16-1800642657CB}"/>
              </a:ext>
            </a:extLst>
          </p:cNvPr>
          <p:cNvSpPr txBox="1">
            <a:spLocks/>
          </p:cNvSpPr>
          <p:nvPr/>
        </p:nvSpPr>
        <p:spPr>
          <a:xfrm>
            <a:off x="750916" y="2532055"/>
            <a:ext cx="11094719" cy="38676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200">
                <a:cs typeface="Calibri"/>
              </a:rPr>
              <a:t>1. Должна проверить по дате рождения минимальную и максимальную дату</a:t>
            </a:r>
          </a:p>
          <a:p>
            <a:pPr lvl="1"/>
            <a:r>
              <a:rPr lang="ru-RU" sz="1800">
                <a:ea typeface="+mn-lt"/>
                <a:cs typeface="+mn-lt"/>
              </a:rPr>
              <a:t> Винтажные периоды </a:t>
            </a:r>
            <a:r>
              <a:rPr lang="ru-RU" sz="1800" err="1">
                <a:ea typeface="+mn-lt"/>
                <a:cs typeface="+mn-lt"/>
              </a:rPr>
              <a:t>бинирует</a:t>
            </a:r>
            <a:r>
              <a:rPr lang="ru-RU" sz="1800">
                <a:ea typeface="+mn-lt"/>
                <a:cs typeface="+mn-lt"/>
              </a:rPr>
              <a:t> их по когортам на кратное 3 (9 или 12) участков </a:t>
            </a:r>
            <a:endParaRPr lang="ru-RU" sz="1800">
              <a:cs typeface="Calibri"/>
            </a:endParaRPr>
          </a:p>
          <a:p>
            <a:pPr lvl="1"/>
            <a:r>
              <a:rPr lang="ru-RU" sz="1800">
                <a:cs typeface="Calibri"/>
              </a:rPr>
              <a:t> Автоматически определял как можно разделить время </a:t>
            </a:r>
          </a:p>
          <a:p>
            <a:pPr lvl="1"/>
            <a:r>
              <a:rPr lang="ru-RU" sz="1800">
                <a:cs typeface="Calibri"/>
              </a:rPr>
              <a:t>Не много ли у нас нулей типа 9 столбов - 2 значения в самом старом когорте </a:t>
            </a:r>
          </a:p>
          <a:p>
            <a:r>
              <a:rPr lang="ru-RU" sz="2200">
                <a:cs typeface="Calibri"/>
              </a:rPr>
              <a:t>2. (АВТОМАТИЧЕСКИЙ БИНИНГ) Группирует по ID и по имени события </a:t>
            </a:r>
          </a:p>
          <a:p>
            <a:r>
              <a:rPr lang="ru-RU" sz="2200">
                <a:cs typeface="Calibri"/>
              </a:rPr>
              <a:t>3. Считает CNT All</a:t>
            </a:r>
          </a:p>
          <a:p>
            <a:pPr lvl="1"/>
            <a:r>
              <a:rPr lang="ru-RU" sz="1800" err="1">
                <a:cs typeface="Calibri"/>
              </a:rPr>
              <a:t>сnt</a:t>
            </a:r>
            <a:r>
              <a:rPr lang="ru-RU" sz="1800">
                <a:cs typeface="Calibri"/>
              </a:rPr>
              <a:t> от </a:t>
            </a:r>
            <a:r>
              <a:rPr lang="ru-RU" sz="1800" err="1">
                <a:cs typeface="Calibri"/>
              </a:rPr>
              <a:t>бининга</a:t>
            </a:r>
            <a:r>
              <a:rPr lang="ru-RU" sz="1800">
                <a:cs typeface="Calibri"/>
              </a:rPr>
              <a:t> / </a:t>
            </a:r>
            <a:r>
              <a:rPr lang="ru-RU" sz="1800" err="1">
                <a:cs typeface="Calibri"/>
              </a:rPr>
              <a:t>cnt</a:t>
            </a:r>
            <a:r>
              <a:rPr lang="ru-RU" sz="1800">
                <a:cs typeface="Calibri"/>
              </a:rPr>
              <a:t> </a:t>
            </a:r>
            <a:r>
              <a:rPr lang="ru-RU" sz="1800" err="1">
                <a:cs typeface="Calibri"/>
              </a:rPr>
              <a:t>all</a:t>
            </a:r>
            <a:r>
              <a:rPr lang="ru-RU" sz="1800">
                <a:cs typeface="Calibri"/>
              </a:rPr>
              <a:t> и все это дело записывается в строки</a:t>
            </a:r>
          </a:p>
          <a:p>
            <a:r>
              <a:rPr lang="ru-RU" sz="2200">
                <a:cs typeface="Calibri"/>
              </a:rPr>
              <a:t>4.  Дальше мы выдаем таблицу с посчитанным LT </a:t>
            </a:r>
            <a:br>
              <a:rPr lang="ru-RU" sz="2200">
                <a:cs typeface="Calibri"/>
              </a:rPr>
            </a:br>
            <a:r>
              <a:rPr lang="ru-RU" sz="2200">
                <a:cs typeface="Calibri"/>
              </a:rPr>
              <a:t>      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ru-RU" sz="2200">
              <a:cs typeface="Calibri"/>
            </a:endParaRPr>
          </a:p>
          <a:p>
            <a:r>
              <a:rPr lang="ru-RU" sz="2200">
                <a:cs typeface="Calibri"/>
              </a:rPr>
              <a:t>5*. Спросить нужен ли график функции ( если да то выдаем график) </a:t>
            </a:r>
            <a:br>
              <a:rPr lang="ru-RU" sz="2200">
                <a:cs typeface="Calibri"/>
              </a:rPr>
            </a:br>
            <a:r>
              <a:rPr lang="ru-RU" sz="2200">
                <a:cs typeface="Calibri"/>
              </a:rPr>
              <a:t>6*. Спросить ARPU и посчитать LTV </a:t>
            </a:r>
            <a:br>
              <a:rPr lang="ru-RU" sz="2200">
                <a:cs typeface="Calibri"/>
              </a:rPr>
            </a:br>
            <a:endParaRPr lang="ru-RU" sz="2200">
              <a:cs typeface="Calibri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7207FEA7-9F3F-4336-8B3F-CB56BDFCA768}"/>
              </a:ext>
            </a:extLst>
          </p:cNvPr>
          <p:cNvSpPr txBox="1"/>
          <p:nvPr/>
        </p:nvSpPr>
        <p:spPr>
          <a:xfrm>
            <a:off x="775855" y="2022764"/>
            <a:ext cx="1019694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/>
              <a:t>Ты хочешь чтоб автоматические все посчиталось или чтоб ты ей задаешь как </a:t>
            </a:r>
            <a:r>
              <a:rPr lang="ru-RU" err="1"/>
              <a:t>забинить</a:t>
            </a:r>
            <a:r>
              <a:rPr lang="ru-RU"/>
              <a:t>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8E34AB-AB37-4940-B843-B819CEAB9E47}"/>
              </a:ext>
            </a:extLst>
          </p:cNvPr>
          <p:cNvSpPr txBox="1"/>
          <p:nvPr/>
        </p:nvSpPr>
        <p:spPr>
          <a:xfrm>
            <a:off x="573314" y="384629"/>
            <a:ext cx="499291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5400">
                <a:latin typeface="Roboto"/>
                <a:ea typeface="Roboto"/>
              </a:rPr>
              <a:t>Приложение 3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AF2073BD-4E17-4535-8ABE-02B489B24FDC}"/>
              </a:ext>
            </a:extLst>
          </p:cNvPr>
          <p:cNvSpPr txBox="1">
            <a:spLocks/>
          </p:cNvSpPr>
          <p:nvPr/>
        </p:nvSpPr>
        <p:spPr>
          <a:xfrm>
            <a:off x="11328195" y="6124662"/>
            <a:ext cx="870504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10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719460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DAE397D-2F47-480F-95CA-D5EDB2433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D66E0D2-4D47-45F5-9F6C-04DF950C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36CD79E-81FA-41B2-9A38-E0E26BCB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CF2E87-8DCB-4A21-A926-1879E39DE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8EBCED8-09A7-4078-908F-87C5C9094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1B8E24-1A3B-4288-834C-5C75EE61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6C6947-62CC-47B5-8006-0DBB11057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A3EA873-FF38-49B1-AA18-6CAA8278A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B74FB34-BB05-4313-9474-A4F9B27A5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3673863D-063E-49A6-9856-52014BB4D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9E7384A-6379-482C-8070-680EA33AF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C6A49E1B-06B5-467F-97A5-EE77945A7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67D60A3-4CE7-453B-97D1-08DD83271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333C1DC-BC77-4584-B472-AE19C4A09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30CC34F2-2D02-4DC8-8951-5E29E0866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C77A3E1B-1C72-4437-A8A1-FC659C9E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E3E561-115A-4994-832B-FB79E4498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D389D14E-E715-4844-8E58-ED5A66AB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208B28A-82FB-48D4-9087-806354C8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330334B-C28B-49CB-8643-6EF946230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221AA9B-1DD9-4FC4-947F-90C0582F7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9214B596-B3CC-43CB-A72A-2ADABBE5B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64F9BF67-14D7-4F9D-A8E4-4BB8DE351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75225" y="1331697"/>
            <a:ext cx="193249" cy="16659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/>
          </a:p>
        </p:txBody>
      </p:sp>
      <p:sp>
        <p:nvSpPr>
          <p:cNvPr id="32" name="Объект 2">
            <a:extLst>
              <a:ext uri="{FF2B5EF4-FFF2-40B4-BE49-F238E27FC236}">
                <a16:creationId xmlns:a16="http://schemas.microsoft.com/office/drawing/2014/main" id="{01D5D01F-659D-4C64-82AF-8D368BF4C811}"/>
              </a:ext>
            </a:extLst>
          </p:cNvPr>
          <p:cNvSpPr>
            <a:spLocks noGrp="1"/>
          </p:cNvSpPr>
          <p:nvPr/>
        </p:nvSpPr>
        <p:spPr>
          <a:xfrm>
            <a:off x="882535" y="2157984"/>
            <a:ext cx="10291155" cy="23367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200">
                <a:cs typeface="Calibri"/>
              </a:rPr>
              <a:t>1) </a:t>
            </a:r>
            <a:r>
              <a:rPr lang="ru-RU" sz="2200">
                <a:ea typeface="+mn-lt"/>
                <a:cs typeface="+mn-lt"/>
              </a:rPr>
              <a:t>Выдаем таблицу с когортами и с LT</a:t>
            </a:r>
            <a:br>
              <a:rPr lang="ru-RU" sz="2200">
                <a:ea typeface="+mn-lt"/>
                <a:cs typeface="+mn-lt"/>
              </a:rPr>
            </a:br>
            <a:r>
              <a:rPr lang="ru-RU" sz="2200">
                <a:ea typeface="+mn-lt"/>
                <a:cs typeface="+mn-lt"/>
              </a:rPr>
              <a:t>выдать с LTV</a:t>
            </a:r>
          </a:p>
          <a:p>
            <a:r>
              <a:rPr lang="ru-RU" sz="2200">
                <a:cs typeface="Calibri" panose="020F0502020204030204"/>
              </a:rPr>
              <a:t>2) Выдаем график функции </a:t>
            </a:r>
            <a:br>
              <a:rPr lang="ru-RU" sz="2200">
                <a:cs typeface="Calibri" panose="020F0502020204030204"/>
              </a:rPr>
            </a:br>
            <a:endParaRPr lang="ru-RU" sz="2200">
              <a:cs typeface="Calibri" panose="020F0502020204030204"/>
            </a:endParaRPr>
          </a:p>
          <a:p>
            <a:r>
              <a:rPr lang="ru-RU" sz="2200">
                <a:cs typeface="Calibri" panose="020F0502020204030204"/>
              </a:rPr>
              <a:t>3) Рекомендации тестом как оценивать </a:t>
            </a:r>
            <a:r>
              <a:rPr lang="ru-RU" sz="2200" err="1">
                <a:cs typeface="Calibri" panose="020F0502020204030204"/>
              </a:rPr>
              <a:t>когортный</a:t>
            </a:r>
            <a:r>
              <a:rPr lang="ru-RU" sz="2200">
                <a:cs typeface="Calibri" panose="020F0502020204030204"/>
              </a:rPr>
              <a:t> анализ </a:t>
            </a:r>
          </a:p>
        </p:txBody>
      </p:sp>
      <p:sp>
        <p:nvSpPr>
          <p:cNvPr id="33" name="TextBox 1">
            <a:extLst>
              <a:ext uri="{FF2B5EF4-FFF2-40B4-BE49-F238E27FC236}">
                <a16:creationId xmlns:a16="http://schemas.microsoft.com/office/drawing/2014/main" id="{6F1A98DD-D644-46DA-89DE-5F3A3393AA38}"/>
              </a:ext>
            </a:extLst>
          </p:cNvPr>
          <p:cNvSpPr txBox="1"/>
          <p:nvPr/>
        </p:nvSpPr>
        <p:spPr>
          <a:xfrm>
            <a:off x="885371" y="428172"/>
            <a:ext cx="4992914" cy="1754326"/>
          </a:xfrm>
          <a:prstGeom prst="rect">
            <a:avLst/>
          </a:prstGeom>
          <a:noFill/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5400">
                <a:latin typeface="Roboto"/>
                <a:ea typeface="Roboto"/>
              </a:rPr>
              <a:t>Приложение 4</a:t>
            </a:r>
          </a:p>
          <a:p>
            <a:endParaRPr lang="ru-RU" sz="5400">
              <a:latin typeface="Roboto"/>
              <a:ea typeface="Roboto"/>
            </a:endParaRP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BB58119-0BD1-4EAA-91CF-5BF080FF8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971" y="630936"/>
            <a:ext cx="9903229" cy="1353312"/>
          </a:xfrm>
        </p:spPr>
        <p:txBody>
          <a:bodyPr anchor="b">
            <a:normAutofit/>
          </a:bodyPr>
          <a:lstStyle/>
          <a:p>
            <a:r>
              <a:rPr lang="ru-RU" sz="4000">
                <a:cs typeface="Calibri Light"/>
              </a:rPr>
              <a:t>Результаты функции</a:t>
            </a:r>
            <a:endParaRPr lang="ru-RU" sz="400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454E7234-03F8-49A2-901A-B77C760D40BC}"/>
              </a:ext>
            </a:extLst>
          </p:cNvPr>
          <p:cNvSpPr txBox="1">
            <a:spLocks/>
          </p:cNvSpPr>
          <p:nvPr/>
        </p:nvSpPr>
        <p:spPr>
          <a:xfrm>
            <a:off x="11328195" y="6124662"/>
            <a:ext cx="870504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11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86273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F96760-D5A5-4BAE-9004-5F49E98D6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649" y="930274"/>
            <a:ext cx="9862458" cy="917350"/>
          </a:xfrm>
        </p:spPr>
        <p:txBody>
          <a:bodyPr>
            <a:normAutofit fontScale="90000"/>
          </a:bodyPr>
          <a:lstStyle/>
          <a:p>
            <a:r>
              <a:rPr lang="ru-RU" dirty="0">
                <a:cs typeface="Calibri Light"/>
              </a:rPr>
              <a:t>Винтажный анализ стояния в аэропорту (</a:t>
            </a:r>
            <a:r>
              <a:rPr lang="ru-RU" dirty="0">
                <a:ea typeface="+mj-lt"/>
                <a:cs typeface="+mj-lt"/>
              </a:rPr>
              <a:t>Python </a:t>
            </a:r>
            <a:r>
              <a:rPr lang="ru-RU" dirty="0" err="1">
                <a:ea typeface="+mj-lt"/>
                <a:cs typeface="+mj-lt"/>
              </a:rPr>
              <a:t>vs</a:t>
            </a:r>
            <a:r>
              <a:rPr lang="ru-RU" dirty="0">
                <a:ea typeface="+mj-lt"/>
                <a:cs typeface="+mj-lt"/>
              </a:rPr>
              <a:t> Excel)</a:t>
            </a:r>
            <a:endParaRPr lang="ru-RU" dirty="0">
              <a:cs typeface="Calibri Light"/>
            </a:endParaRPr>
          </a:p>
        </p:txBody>
      </p:sp>
      <p:pic>
        <p:nvPicPr>
          <p:cNvPr id="19" name="Рисунок 19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E4EED968-1615-4BCB-A8E4-884961AE2B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6429" y="2030081"/>
            <a:ext cx="6038851" cy="1178379"/>
          </a:xfrm>
        </p:spPr>
      </p:pic>
      <p:pic>
        <p:nvPicPr>
          <p:cNvPr id="3" name="Рисунок 3">
            <a:extLst>
              <a:ext uri="{FF2B5EF4-FFF2-40B4-BE49-F238E27FC236}">
                <a16:creationId xmlns:a16="http://schemas.microsoft.com/office/drawing/2014/main" id="{2D197C4F-EA50-473C-9220-3F5E75BFF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4691" y="1566226"/>
            <a:ext cx="4094671" cy="2589664"/>
          </a:xfrm>
          <a:prstGeom prst="rect">
            <a:avLst/>
          </a:prstGeom>
        </p:spPr>
      </p:pic>
      <p:pic>
        <p:nvPicPr>
          <p:cNvPr id="5" name="Рисунок 6">
            <a:extLst>
              <a:ext uri="{FF2B5EF4-FFF2-40B4-BE49-F238E27FC236}">
                <a16:creationId xmlns:a16="http://schemas.microsoft.com/office/drawing/2014/main" id="{B50A86FC-1403-44C6-9328-D7AAF9C039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1136" y="4156186"/>
            <a:ext cx="4103915" cy="2349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B25151E-9347-47D0-BC4B-847FF38C55A3}"/>
              </a:ext>
            </a:extLst>
          </p:cNvPr>
          <p:cNvSpPr txBox="1"/>
          <p:nvPr/>
        </p:nvSpPr>
        <p:spPr>
          <a:xfrm>
            <a:off x="754742" y="58057"/>
            <a:ext cx="499291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5400">
                <a:latin typeface="Roboto"/>
                <a:ea typeface="Roboto"/>
              </a:rPr>
              <a:t>Приложение 5</a:t>
            </a:r>
          </a:p>
        </p:txBody>
      </p:sp>
      <p:pic>
        <p:nvPicPr>
          <p:cNvPr id="6" name="Рисунок 6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4BEED352-8948-4DAD-985C-02D7A64BF5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743" y="4158656"/>
            <a:ext cx="6161314" cy="993603"/>
          </a:xfrm>
          <a:prstGeom prst="rect">
            <a:avLst/>
          </a:prstGeom>
        </p:spPr>
      </p:pic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C7C90110-9958-4EB9-BF22-B7BAB3A0CD43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12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7867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CB6BCC-6E39-449B-947D-F7591DE94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1658" y="847724"/>
            <a:ext cx="11263993" cy="441100"/>
          </a:xfrm>
        </p:spPr>
        <p:txBody>
          <a:bodyPr>
            <a:normAutofit fontScale="90000"/>
          </a:bodyPr>
          <a:lstStyle/>
          <a:p>
            <a:r>
              <a:rPr lang="ru-RU" dirty="0">
                <a:cs typeface="Calibri Light"/>
              </a:rPr>
              <a:t>Винтажный анализ рассрочки (</a:t>
            </a:r>
            <a:r>
              <a:rPr lang="ru-RU" dirty="0">
                <a:ea typeface="+mj-lt"/>
                <a:cs typeface="+mj-lt"/>
              </a:rPr>
              <a:t>Python </a:t>
            </a:r>
            <a:r>
              <a:rPr lang="ru-RU" dirty="0" err="1">
                <a:ea typeface="+mj-lt"/>
                <a:cs typeface="+mj-lt"/>
              </a:rPr>
              <a:t>vs</a:t>
            </a:r>
            <a:r>
              <a:rPr lang="ru-RU" dirty="0">
                <a:ea typeface="+mj-lt"/>
                <a:cs typeface="+mj-lt"/>
              </a:rPr>
              <a:t> Excel)</a:t>
            </a:r>
            <a:endParaRPr lang="ru-RU" dirty="0"/>
          </a:p>
        </p:txBody>
      </p:sp>
      <p:pic>
        <p:nvPicPr>
          <p:cNvPr id="7" name="Рисунок 7">
            <a:extLst>
              <a:ext uri="{FF2B5EF4-FFF2-40B4-BE49-F238E27FC236}">
                <a16:creationId xmlns:a16="http://schemas.microsoft.com/office/drawing/2014/main" id="{7DDAD45E-DE2E-401E-8461-BBF777AF1E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906532" y="1298915"/>
            <a:ext cx="5287736" cy="2495550"/>
          </a:xfrm>
        </p:spPr>
      </p:pic>
      <p:pic>
        <p:nvPicPr>
          <p:cNvPr id="5" name="Рисунок 5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2E2E6B7F-2957-41CD-9AF2-A1CC1E5DB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935" y="4492350"/>
            <a:ext cx="6242180" cy="1520532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590F7B65-4D78-44BC-9C31-978FD76EAF71}"/>
              </a:ext>
            </a:extLst>
          </p:cNvPr>
          <p:cNvSpPr/>
          <p:nvPr/>
        </p:nvSpPr>
        <p:spPr>
          <a:xfrm>
            <a:off x="184150" y="4442278"/>
            <a:ext cx="820057" cy="9797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8B65F7-542B-4309-ACF0-CDF75EDB462D}"/>
              </a:ext>
            </a:extLst>
          </p:cNvPr>
          <p:cNvSpPr txBox="1"/>
          <p:nvPr/>
        </p:nvSpPr>
        <p:spPr>
          <a:xfrm>
            <a:off x="754742" y="58057"/>
            <a:ext cx="499291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5400">
                <a:latin typeface="Roboto"/>
                <a:ea typeface="Roboto"/>
              </a:rPr>
              <a:t>Приложение 6</a:t>
            </a:r>
          </a:p>
          <a:p>
            <a:endParaRPr lang="ru-RU" sz="5400">
              <a:latin typeface="Roboto"/>
              <a:ea typeface="Roboto"/>
            </a:endParaRPr>
          </a:p>
        </p:txBody>
      </p:sp>
      <p:pic>
        <p:nvPicPr>
          <p:cNvPr id="8" name="Рисунок 8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A3C73DCD-FB7E-42A6-B8E7-CE745EE674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9994" y="1467573"/>
            <a:ext cx="4597254" cy="2809384"/>
          </a:xfrm>
          <a:prstGeom prst="rect">
            <a:avLst/>
          </a:prstGeom>
        </p:spPr>
      </p:pic>
      <p:pic>
        <p:nvPicPr>
          <p:cNvPr id="4" name="Рисунок 4">
            <a:extLst>
              <a:ext uri="{FF2B5EF4-FFF2-40B4-BE49-F238E27FC236}">
                <a16:creationId xmlns:a16="http://schemas.microsoft.com/office/drawing/2014/main" id="{1EEB933F-2901-4FC0-AB10-7F460EA9CA7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6318" y="3795887"/>
            <a:ext cx="4609322" cy="2929526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CEEEEF45-FEA5-4442-A78B-18ACA4B5296E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13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5689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860832-27F3-4D30-9288-7521D2491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DAAD4DA-AA9F-4A4D-AD0B-0FB2286B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4F5EC98-FDFD-4158-9C16-CD770B1F2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6D1C0DA-68C2-40A2-BCCA-D14FB5EF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B67FFD7-72F1-4435-9C33-DFFE87F9C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5CE66C6-629F-44D9-A0BC-D2F4E7AF5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EAAAFC3-1B1C-4F1C-AC4E-ED0ACA4AE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E2C81DA9-A0C9-4C54-A2F0-A3EC14F2B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7EA41DD-7957-42FB-BD48-E502F81F6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E33D6F3E-9CCB-4053-B8C1-5260829C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D533B393-4D8F-4FB8-AA9D-BA218F443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33765B0-52BC-4442-BC45-8EDFBF593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911B231-DD22-4BC7-A325-2B683148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800DA13B-507D-4901-AF60-F99485FC1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AB727E1-099C-4F62-9ED1-46CD895C6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4D1E585E-A63F-42DE-BF5F-B0B390B29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8FCC810-4482-4E43-9102-2B87386E7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EC977192-4383-4D76-8DB3-B93ADD739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9DCD44A-4779-4898-862E-A220810CA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F7516DF1-08D6-4FF0-A1A1-95A260F1D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74092EA-F950-4DF2-8646-60F26E811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09A3177B-1E64-4081-B8C6-3D7C8786D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BEC7EB-9F6C-4FD4-8855-57D9A8A63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3786" y="602455"/>
            <a:ext cx="11254700" cy="782582"/>
          </a:xfrm>
        </p:spPr>
        <p:txBody>
          <a:bodyPr anchor="b">
            <a:normAutofit fontScale="90000"/>
          </a:bodyPr>
          <a:lstStyle/>
          <a:p>
            <a:r>
              <a:rPr lang="ru-RU" sz="4000" dirty="0">
                <a:ea typeface="+mj-lt"/>
                <a:cs typeface="+mj-lt"/>
              </a:rPr>
              <a:t>Винтажный анализ кейса по АБ Тесту (Python </a:t>
            </a:r>
            <a:r>
              <a:rPr lang="ru-RU" sz="4000" dirty="0" err="1">
                <a:ea typeface="+mj-lt"/>
                <a:cs typeface="+mj-lt"/>
              </a:rPr>
              <a:t>vs</a:t>
            </a:r>
            <a:r>
              <a:rPr lang="ru-RU" sz="4000" dirty="0">
                <a:ea typeface="+mj-lt"/>
                <a:cs typeface="+mj-lt"/>
              </a:rPr>
              <a:t> Excel)</a:t>
            </a:r>
            <a:endParaRPr lang="ru-RU" dirty="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2E7015E-E1DE-4FF3-9555-E66B0AC3BC51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14</a:t>
            </a:r>
            <a:endParaRPr lang="ru-RU"/>
          </a:p>
        </p:txBody>
      </p:sp>
      <p:pic>
        <p:nvPicPr>
          <p:cNvPr id="31" name="Рисунок 31">
            <a:extLst>
              <a:ext uri="{FF2B5EF4-FFF2-40B4-BE49-F238E27FC236}">
                <a16:creationId xmlns:a16="http://schemas.microsoft.com/office/drawing/2014/main" id="{C763548D-C7D0-4BB7-90E1-F67AD2C641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7293" y="1266668"/>
            <a:ext cx="4076700" cy="2787057"/>
          </a:xfrm>
          <a:prstGeom prst="rect">
            <a:avLst/>
          </a:prstGeom>
        </p:spPr>
      </p:pic>
      <p:pic>
        <p:nvPicPr>
          <p:cNvPr id="32" name="Рисунок 33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77E28B0B-C2FB-46EE-9F35-E9FE41A2F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0472" y="1459629"/>
            <a:ext cx="5437414" cy="1884065"/>
          </a:xfrm>
          <a:prstGeom prst="rect">
            <a:avLst/>
          </a:prstGeom>
        </p:spPr>
      </p:pic>
      <p:pic>
        <p:nvPicPr>
          <p:cNvPr id="3" name="Рисунок 4">
            <a:extLst>
              <a:ext uri="{FF2B5EF4-FFF2-40B4-BE49-F238E27FC236}">
                <a16:creationId xmlns:a16="http://schemas.microsoft.com/office/drawing/2014/main" id="{98436AE8-0B71-47D5-9C63-237D5A8D5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1817" y="4055144"/>
            <a:ext cx="3901440" cy="2361535"/>
          </a:xfrm>
          <a:prstGeom prst="rect">
            <a:avLst/>
          </a:prstGeom>
        </p:spPr>
      </p:pic>
      <p:pic>
        <p:nvPicPr>
          <p:cNvPr id="5" name="Рисунок 6" descr="Изображение выглядит как стол&#10;&#10;Автоматически созданное описание">
            <a:extLst>
              <a:ext uri="{FF2B5EF4-FFF2-40B4-BE49-F238E27FC236}">
                <a16:creationId xmlns:a16="http://schemas.microsoft.com/office/drawing/2014/main" id="{6485DBCF-EA2E-42D8-A8C2-D5D6B285D2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49345" y="4057697"/>
            <a:ext cx="2743200" cy="22553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52CC46A-DE41-4780-B8F4-0FDD6AEE3BDE}"/>
              </a:ext>
            </a:extLst>
          </p:cNvPr>
          <p:cNvSpPr txBox="1"/>
          <p:nvPr/>
        </p:nvSpPr>
        <p:spPr>
          <a:xfrm>
            <a:off x="939798" y="-37193"/>
            <a:ext cx="499291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5400">
                <a:latin typeface="Roboto"/>
                <a:ea typeface="Roboto"/>
              </a:rPr>
              <a:t>Приложение 7</a:t>
            </a:r>
          </a:p>
          <a:p>
            <a:endParaRPr lang="ru-RU" sz="5400">
              <a:latin typeface="Roboto"/>
              <a:ea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605238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4" descr="Изображение выглядит как текст, мужчина, человек, книга&#10;&#10;Автоматически созданное описание">
            <a:extLst>
              <a:ext uri="{FF2B5EF4-FFF2-40B4-BE49-F238E27FC236}">
                <a16:creationId xmlns:a16="http://schemas.microsoft.com/office/drawing/2014/main" id="{1FB172B6-2AC2-4E36-9A03-D0C5B44B49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44259" y="36581"/>
            <a:ext cx="7052906" cy="6710224"/>
          </a:xfrm>
        </p:spPr>
      </p:pic>
    </p:spTree>
    <p:extLst>
      <p:ext uri="{BB962C8B-B14F-4D97-AF65-F5344CB8AC3E}">
        <p14:creationId xmlns:p14="http://schemas.microsoft.com/office/powerpoint/2010/main" val="1275681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DAE397D-2F47-480F-95CA-D5EDB2433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D66E0D2-4D47-45F5-9F6C-04DF950C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36CD79E-81FA-41B2-9A38-E0E26BCB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CF2E87-8DCB-4A21-A926-1879E39DE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8EBCED8-09A7-4078-908F-87C5C9094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1B8E24-1A3B-4288-834C-5C75EE61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6C6947-62CC-47B5-8006-0DBB11057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A3EA873-FF38-49B1-AA18-6CAA8278A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B74FB34-BB05-4313-9474-A4F9B27A5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3673863D-063E-49A6-9856-52014BB4D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9E7384A-6379-482C-8070-680EA33AF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C6A49E1B-06B5-467F-97A5-EE77945A7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67D60A3-4CE7-453B-97D1-08DD83271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333C1DC-BC77-4584-B472-AE19C4A09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30CC34F2-2D02-4DC8-8951-5E29E0866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C77A3E1B-1C72-4437-A8A1-FC659C9E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E3E561-115A-4994-832B-FB79E4498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D389D14E-E715-4844-8E58-ED5A66AB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208B28A-82FB-48D4-9087-806354C8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330334B-C28B-49CB-8643-6EF946230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221AA9B-1DD9-4FC4-947F-90C0582F7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9214B596-B3CC-43CB-A72A-2ADABBE5B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0C197CD-8C1B-47BC-AB20-49424743F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7315" y="455089"/>
            <a:ext cx="5657077" cy="723197"/>
          </a:xfrm>
        </p:spPr>
        <p:txBody>
          <a:bodyPr anchor="b">
            <a:normAutofit/>
          </a:bodyPr>
          <a:lstStyle/>
          <a:p>
            <a:r>
              <a:rPr lang="ru-RU" sz="4600" b="1">
                <a:latin typeface="Roboto"/>
                <a:ea typeface="Roboto"/>
                <a:cs typeface="Calibri Light"/>
              </a:rPr>
              <a:t>Цели</a:t>
            </a:r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8F0DC555-75B4-4516-9694-9141E3462361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1</a:t>
            </a:r>
            <a:endParaRPr lang="ru-RU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A29634-054E-4235-B71D-82526F666511}"/>
              </a:ext>
            </a:extLst>
          </p:cNvPr>
          <p:cNvSpPr txBox="1"/>
          <p:nvPr/>
        </p:nvSpPr>
        <p:spPr>
          <a:xfrm>
            <a:off x="1060939" y="1326172"/>
            <a:ext cx="100496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>
                <a:cs typeface="Calibri"/>
              </a:rPr>
              <a:t>Автоматизировать построение таблиц и графиков для </a:t>
            </a:r>
            <a:r>
              <a:rPr lang="ru-RU" err="1">
                <a:cs typeface="Calibri"/>
              </a:rPr>
              <a:t>когортного</a:t>
            </a:r>
            <a:r>
              <a:rPr lang="ru-RU">
                <a:cs typeface="Calibri"/>
              </a:rPr>
              <a:t> -</a:t>
            </a:r>
            <a:r>
              <a:rPr lang="ru-RU">
                <a:ea typeface="+mn-lt"/>
                <a:cs typeface="+mn-lt"/>
              </a:rPr>
              <a:t> «винтажного»</a:t>
            </a:r>
            <a:r>
              <a:rPr lang="ru-RU">
                <a:cs typeface="Calibri"/>
              </a:rPr>
              <a:t> анализа</a:t>
            </a:r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27B56DCE-70F9-4C8E-ACAB-6CB3AF8FA8E2}"/>
              </a:ext>
            </a:extLst>
          </p:cNvPr>
          <p:cNvSpPr txBox="1">
            <a:spLocks/>
          </p:cNvSpPr>
          <p:nvPr/>
        </p:nvSpPr>
        <p:spPr>
          <a:xfrm>
            <a:off x="1063177" y="2146143"/>
            <a:ext cx="5657077" cy="7231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600" b="1">
                <a:latin typeface="Roboto"/>
                <a:ea typeface="Roboto"/>
                <a:cs typeface="Calibri Light"/>
              </a:rPr>
              <a:t>Задачи</a:t>
            </a:r>
            <a:endParaRPr lang="ru-RU"/>
          </a:p>
        </p:txBody>
      </p:sp>
      <p:sp>
        <p:nvSpPr>
          <p:cNvPr id="36" name="Заголовок 1">
            <a:extLst>
              <a:ext uri="{FF2B5EF4-FFF2-40B4-BE49-F238E27FC236}">
                <a16:creationId xmlns:a16="http://schemas.microsoft.com/office/drawing/2014/main" id="{07066322-7919-4A74-A7BB-78206A9A236F}"/>
              </a:ext>
            </a:extLst>
          </p:cNvPr>
          <p:cNvSpPr txBox="1">
            <a:spLocks/>
          </p:cNvSpPr>
          <p:nvPr/>
        </p:nvSpPr>
        <p:spPr>
          <a:xfrm>
            <a:off x="7078581" y="4102431"/>
            <a:ext cx="5034289" cy="7231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600" b="1">
                <a:latin typeface="Roboto"/>
                <a:ea typeface="Roboto"/>
                <a:cs typeface="Calibri Light"/>
              </a:rPr>
              <a:t>Инструменты </a:t>
            </a:r>
            <a:endParaRPr lang="ru-RU"/>
          </a:p>
        </p:txBody>
      </p:sp>
      <p:sp>
        <p:nvSpPr>
          <p:cNvPr id="37" name="Заголовок 1">
            <a:extLst>
              <a:ext uri="{FF2B5EF4-FFF2-40B4-BE49-F238E27FC236}">
                <a16:creationId xmlns:a16="http://schemas.microsoft.com/office/drawing/2014/main" id="{C918B785-C5B7-4019-895D-C092FFB04890}"/>
              </a:ext>
            </a:extLst>
          </p:cNvPr>
          <p:cNvSpPr txBox="1">
            <a:spLocks/>
          </p:cNvSpPr>
          <p:nvPr/>
        </p:nvSpPr>
        <p:spPr>
          <a:xfrm>
            <a:off x="1055850" y="4102431"/>
            <a:ext cx="5034289" cy="7231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600" b="1">
                <a:latin typeface="Roboto"/>
                <a:ea typeface="Roboto"/>
                <a:cs typeface="Calibri Light"/>
              </a:rPr>
              <a:t>Данные </a:t>
            </a:r>
            <a:endParaRPr lang="ru-RU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BF9C887-DE33-46E3-A2AC-8538C8EA1AAE}"/>
              </a:ext>
            </a:extLst>
          </p:cNvPr>
          <p:cNvSpPr txBox="1"/>
          <p:nvPr/>
        </p:nvSpPr>
        <p:spPr>
          <a:xfrm>
            <a:off x="1053612" y="3017225"/>
            <a:ext cx="10055468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>
                <a:cs typeface="Calibri"/>
              </a:rPr>
              <a:t>подготовить теоретическую базу</a:t>
            </a:r>
            <a:endParaRPr lang="ru-RU"/>
          </a:p>
          <a:p>
            <a:pPr marL="285750" indent="-285750">
              <a:buFont typeface="Arial"/>
              <a:buChar char="•"/>
            </a:pPr>
            <a:r>
              <a:rPr lang="ru-RU">
                <a:cs typeface="Calibri"/>
              </a:rPr>
              <a:t>воспроизвести </a:t>
            </a:r>
            <a:r>
              <a:rPr lang="ru-RU" err="1">
                <a:cs typeface="Calibri"/>
              </a:rPr>
              <a:t>mvp</a:t>
            </a:r>
            <a:r>
              <a:rPr lang="ru-RU">
                <a:cs typeface="Calibri"/>
              </a:rPr>
              <a:t> функции по старому образцу и написать алгоритм действий</a:t>
            </a:r>
          </a:p>
          <a:p>
            <a:pPr marL="285750" indent="-285750">
              <a:buFont typeface="Arial"/>
              <a:buChar char="•"/>
            </a:pPr>
            <a:r>
              <a:rPr lang="ru-RU">
                <a:cs typeface="Calibri"/>
              </a:rPr>
              <a:t>автоматизировать функцию с помощью </a:t>
            </a:r>
            <a:r>
              <a:rPr lang="ru-RU" err="1">
                <a:cs typeface="Calibri"/>
              </a:rPr>
              <a:t>python</a:t>
            </a:r>
            <a:r>
              <a:rPr lang="ru-RU">
                <a:cs typeface="Calibri"/>
              </a:rPr>
              <a:t> </a:t>
            </a:r>
          </a:p>
          <a:p>
            <a:endParaRPr lang="ru-RU">
              <a:cs typeface="Calibri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1D902CF-0D01-4EAA-8E4B-1DE4C4C19A58}"/>
              </a:ext>
            </a:extLst>
          </p:cNvPr>
          <p:cNvSpPr txBox="1"/>
          <p:nvPr/>
        </p:nvSpPr>
        <p:spPr>
          <a:xfrm>
            <a:off x="1064865" y="4828674"/>
            <a:ext cx="5295899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 err="1">
                <a:cs typeface="Calibri"/>
              </a:rPr>
              <a:t>Skymusic.</a:t>
            </a:r>
            <a:r>
              <a:rPr lang="ru-RU" b="1" err="1">
                <a:ea typeface="+mn-lt"/>
                <a:cs typeface="+mn-lt"/>
              </a:rPr>
              <a:t>Marketing</a:t>
            </a:r>
            <a:r>
              <a:rPr lang="ru-RU" b="1">
                <a:ea typeface="+mn-lt"/>
                <a:cs typeface="+mn-lt"/>
              </a:rPr>
              <a:t> Pilot </a:t>
            </a:r>
            <a:r>
              <a:rPr lang="ru-RU" b="1" err="1">
                <a:ea typeface="+mn-lt"/>
                <a:cs typeface="+mn-lt"/>
              </a:rPr>
              <a:t>Proc</a:t>
            </a:r>
            <a:endParaRPr lang="ru-RU" err="1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err="1">
                <a:cs typeface="Calibri"/>
              </a:rPr>
              <a:t>Skybank.late_collection_client</a:t>
            </a:r>
            <a:endParaRPr lang="ru-RU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ru-RU" err="1">
                <a:cs typeface="Calibri"/>
              </a:rPr>
              <a:t>Skytaxi.</a:t>
            </a:r>
            <a:r>
              <a:rPr lang="ru-RU" b="1" err="1">
                <a:ea typeface="+mn-lt"/>
                <a:cs typeface="+mn-lt"/>
              </a:rPr>
              <a:t>Airport</a:t>
            </a:r>
            <a:r>
              <a:rPr lang="ru-RU" b="1">
                <a:ea typeface="+mn-lt"/>
                <a:cs typeface="+mn-lt"/>
              </a:rPr>
              <a:t> </a:t>
            </a:r>
            <a:r>
              <a:rPr lang="ru-RU" b="1" err="1">
                <a:ea typeface="+mn-lt"/>
                <a:cs typeface="+mn-lt"/>
              </a:rPr>
              <a:t>Visit</a:t>
            </a:r>
            <a:endParaRPr lang="ru-RU" err="1">
              <a:cs typeface="Calibri"/>
            </a:endParaRPr>
          </a:p>
          <a:p>
            <a:endParaRPr lang="ru-RU">
              <a:cs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75D6BD7-D00B-4AEF-BD24-C0E075A1073B}"/>
              </a:ext>
            </a:extLst>
          </p:cNvPr>
          <p:cNvSpPr txBox="1"/>
          <p:nvPr/>
        </p:nvSpPr>
        <p:spPr>
          <a:xfrm>
            <a:off x="7077075" y="4732460"/>
            <a:ext cx="2743200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ru-RU"/>
              <a:t>excel </a:t>
            </a:r>
            <a:endParaRPr lang="ru-RU">
              <a:ea typeface="+mn-lt"/>
              <a:cs typeface="+mn-lt"/>
            </a:endParaRPr>
          </a:p>
          <a:p>
            <a:pPr marL="285750" indent="-285750">
              <a:buFont typeface="Arial"/>
              <a:buChar char="•"/>
            </a:pPr>
            <a:r>
              <a:rPr lang="ru-RU">
                <a:ea typeface="+mn-lt"/>
                <a:cs typeface="+mn-lt"/>
              </a:rPr>
              <a:t>python :pandas</a:t>
            </a:r>
            <a:br>
              <a:rPr lang="ru-RU">
                <a:ea typeface="+mn-lt"/>
                <a:cs typeface="+mn-lt"/>
              </a:rPr>
            </a:br>
            <a:r>
              <a:rPr lang="ru-RU">
                <a:ea typeface="+mn-lt"/>
                <a:cs typeface="+mn-lt"/>
              </a:rPr>
              <a:t>              :numpy</a:t>
            </a:r>
            <a:br>
              <a:rPr lang="ru-RU">
                <a:ea typeface="+mn-lt"/>
                <a:cs typeface="+mn-lt"/>
              </a:rPr>
            </a:br>
            <a:r>
              <a:rPr lang="ru-RU">
                <a:ea typeface="+mn-lt"/>
                <a:cs typeface="+mn-lt"/>
              </a:rPr>
              <a:t>              :matplotlib</a:t>
            </a:r>
          </a:p>
          <a:p>
            <a:pPr marL="285750" indent="-285750">
              <a:buFont typeface="Arial"/>
              <a:buChar char="•"/>
            </a:pPr>
            <a:r>
              <a:rPr lang="ru-RU" err="1">
                <a:cs typeface="Calibri"/>
              </a:rPr>
              <a:t>sql</a:t>
            </a:r>
            <a:endParaRPr lang="ru-RU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007810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860832-27F3-4D30-9288-7521D2491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DAAD4DA-AA9F-4A4D-AD0B-0FB2286B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4F5EC98-FDFD-4158-9C16-CD770B1F2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6D1C0DA-68C2-40A2-BCCA-D14FB5EF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B67FFD7-72F1-4435-9C33-DFFE87F9C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5CE66C6-629F-44D9-A0BC-D2F4E7AF5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EAAAFC3-1B1C-4F1C-AC4E-ED0ACA4AE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E2C81DA9-A0C9-4C54-A2F0-A3EC14F2B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7EA41DD-7957-42FB-BD48-E502F81F6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E33D6F3E-9CCB-4053-B8C1-5260829C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D533B393-4D8F-4FB8-AA9D-BA218F443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33765B0-52BC-4442-BC45-8EDFBF593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911B231-DD22-4BC7-A325-2B683148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800DA13B-507D-4901-AF60-F99485FC1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AB727E1-099C-4F62-9ED1-46CD895C6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4D1E585E-A63F-42DE-BF5F-B0B390B29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8FCC810-4482-4E43-9102-2B87386E7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EC977192-4383-4D76-8DB3-B93ADD739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9DCD44A-4779-4898-862E-A220810CA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F7516DF1-08D6-4FF0-A1A1-95A260F1D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74092EA-F950-4DF2-8646-60F26E811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09A3177B-1E64-4081-B8C6-3D7C8786D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9BEC7EB-9F6C-4FD4-8855-57D9A8A63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373" y="695296"/>
            <a:ext cx="8646461" cy="1381565"/>
          </a:xfrm>
        </p:spPr>
        <p:txBody>
          <a:bodyPr anchor="b">
            <a:normAutofit/>
          </a:bodyPr>
          <a:lstStyle/>
          <a:p>
            <a:r>
              <a:rPr lang="ru-RU" sz="4600" b="1">
                <a:latin typeface="Roboto"/>
                <a:ea typeface="Roboto"/>
                <a:cs typeface="Calibri Light"/>
              </a:rPr>
              <a:t>Что такое когортный анализ</a:t>
            </a:r>
            <a:br>
              <a:rPr lang="ru-RU" sz="4600" b="1">
                <a:latin typeface="Roboto"/>
                <a:ea typeface="Roboto"/>
                <a:cs typeface="Calibri Light"/>
              </a:rPr>
            </a:br>
            <a:r>
              <a:rPr lang="ru-RU" sz="4600" b="1">
                <a:latin typeface="Roboto"/>
                <a:ea typeface="Roboto"/>
                <a:cs typeface="Calibri Light"/>
              </a:rPr>
              <a:t> и расчет винтажей?</a:t>
            </a:r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4C4D256-17C9-4C60-B010-6C7D9EAB96E0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2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3E55891-91C8-4E96-B22A-21CBC462A63C}"/>
              </a:ext>
            </a:extLst>
          </p:cNvPr>
          <p:cNvSpPr txBox="1"/>
          <p:nvPr/>
        </p:nvSpPr>
        <p:spPr>
          <a:xfrm>
            <a:off x="725424" y="2554224"/>
            <a:ext cx="10619232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/>
              <a:t>Когортный анализ - </a:t>
            </a:r>
            <a:r>
              <a:rPr lang="ru-RU">
                <a:ea typeface="+mn-lt"/>
                <a:cs typeface="+mn-lt"/>
              </a:rPr>
              <a:t>это анализ группы объектов, которые имеют общие характеристики и связаны с некоторым общим событием в определенный момент времени</a:t>
            </a:r>
            <a:br>
              <a:rPr lang="ru-RU"/>
            </a:br>
            <a:r>
              <a:rPr lang="ru-RU"/>
              <a:t>(например: выдача кредитов в 1 квартале 2020 года; оформление подписки в мае 2019 года)</a:t>
            </a:r>
          </a:p>
          <a:p>
            <a:endParaRPr lang="ru-RU">
              <a:cs typeface="Calibri"/>
            </a:endParaRPr>
          </a:p>
          <a:p>
            <a:r>
              <a:rPr lang="ru-RU">
                <a:cs typeface="Calibri"/>
              </a:rPr>
              <a:t>Винтажи - это временные периоды анализа когорты (например: сколько людей остались в подписке спустя 3,6,9 месяца)</a:t>
            </a:r>
          </a:p>
        </p:txBody>
      </p:sp>
    </p:spTree>
    <p:extLst>
      <p:ext uri="{BB962C8B-B14F-4D97-AF65-F5344CB8AC3E}">
        <p14:creationId xmlns:p14="http://schemas.microsoft.com/office/powerpoint/2010/main" val="370364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DAE397D-2F47-480F-95CA-D5EDB2433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D66E0D2-4D47-45F5-9F6C-04DF950C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36CD79E-81FA-41B2-9A38-E0E26BCB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CF2E87-8DCB-4A21-A926-1879E39DE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8EBCED8-09A7-4078-908F-87C5C9094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1B8E24-1A3B-4288-834C-5C75EE61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6C6947-62CC-47B5-8006-0DBB11057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A3EA873-FF38-49B1-AA18-6CAA8278A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B74FB34-BB05-4313-9474-A4F9B27A5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3673863D-063E-49A6-9856-52014BB4D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9E7384A-6379-482C-8070-680EA33AF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C6A49E1B-06B5-467F-97A5-EE77945A7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67D60A3-4CE7-453B-97D1-08DD83271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333C1DC-BC77-4584-B472-AE19C4A09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30CC34F2-2D02-4DC8-8951-5E29E0866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C77A3E1B-1C72-4437-A8A1-FC659C9E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E3E561-115A-4994-832B-FB79E4498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D389D14E-E715-4844-8E58-ED5A66AB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208B28A-82FB-48D4-9087-806354C8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330334B-C28B-49CB-8643-6EF946230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221AA9B-1DD9-4FC4-947F-90C0582F7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9214B596-B3CC-43CB-A72A-2ADABBE5B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D61306-8D6D-41F8-84AE-B772D4D31AD8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3</a:t>
            </a:r>
            <a:endParaRPr lang="ru-RU"/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E757CBE8-1780-42FF-A53A-6E4A2CB57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70276" y="809410"/>
            <a:ext cx="5705467" cy="723197"/>
          </a:xfrm>
        </p:spPr>
        <p:txBody>
          <a:bodyPr anchor="b">
            <a:normAutofit/>
          </a:bodyPr>
          <a:lstStyle/>
          <a:p>
            <a:r>
              <a:rPr lang="ru-RU" sz="3600" b="1">
                <a:latin typeface="Roboto"/>
                <a:ea typeface="Roboto"/>
                <a:cs typeface="Calibri Light"/>
              </a:rPr>
              <a:t>Как мы делали раньше?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F33941-DC0C-4774-9D48-E9A6C78BDF8F}"/>
              </a:ext>
            </a:extLst>
          </p:cNvPr>
          <p:cNvSpPr txBox="1"/>
          <p:nvPr/>
        </p:nvSpPr>
        <p:spPr>
          <a:xfrm>
            <a:off x="5807514" y="4111862"/>
            <a:ext cx="10619232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/>
              <a:t>1) Пишем SQL запрос </a:t>
            </a:r>
          </a:p>
          <a:p>
            <a:r>
              <a:rPr lang="ru-RU">
                <a:cs typeface="Calibri"/>
              </a:rPr>
              <a:t>2) Вытаскиваем данные в </a:t>
            </a:r>
            <a:r>
              <a:rPr lang="ru-RU" err="1">
                <a:cs typeface="Calibri"/>
              </a:rPr>
              <a:t>csv</a:t>
            </a:r>
            <a:endParaRPr lang="ru-RU">
              <a:cs typeface="Calibri"/>
            </a:endParaRPr>
          </a:p>
          <a:p>
            <a:r>
              <a:rPr lang="ru-RU">
                <a:cs typeface="Calibri"/>
              </a:rPr>
              <a:t>3) Обращаемся к функции</a:t>
            </a:r>
          </a:p>
          <a:p>
            <a:r>
              <a:rPr lang="ru-RU">
                <a:cs typeface="Calibri"/>
              </a:rPr>
              <a:t>4) Получаем готовые результаты в виде таблицы и графиков </a:t>
            </a:r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53DAE41-2511-435C-AA8C-3660FEE23407}"/>
              </a:ext>
            </a:extLst>
          </p:cNvPr>
          <p:cNvSpPr txBox="1">
            <a:spLocks/>
          </p:cNvSpPr>
          <p:nvPr/>
        </p:nvSpPr>
        <p:spPr>
          <a:xfrm>
            <a:off x="5117729" y="3256888"/>
            <a:ext cx="10185115" cy="72319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>
                <a:latin typeface="Roboto"/>
                <a:ea typeface="Roboto"/>
                <a:cs typeface="Calibri Light"/>
              </a:rPr>
              <a:t>Как это делается через </a:t>
            </a:r>
            <a:r>
              <a:rPr lang="ru-RU" sz="3600" b="1" err="1">
                <a:latin typeface="Roboto"/>
                <a:ea typeface="Roboto"/>
                <a:cs typeface="Calibri Light"/>
              </a:rPr>
              <a:t>python</a:t>
            </a:r>
            <a:endParaRPr lang="ru-RU" sz="3600" b="1">
              <a:latin typeface="Roboto"/>
              <a:ea typeface="Roboto"/>
              <a:cs typeface="Calibri Light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F4FC3A8-F7CE-4ABD-BCFF-C389E8729545}"/>
              </a:ext>
            </a:extLst>
          </p:cNvPr>
          <p:cNvSpPr txBox="1"/>
          <p:nvPr/>
        </p:nvSpPr>
        <p:spPr>
          <a:xfrm>
            <a:off x="6059686" y="1804415"/>
            <a:ext cx="7900153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/>
              <a:t>1) Писали SQL запрос </a:t>
            </a:r>
          </a:p>
          <a:p>
            <a:r>
              <a:rPr lang="ru-RU">
                <a:cs typeface="Calibri"/>
              </a:rPr>
              <a:t>2) Вытаскивали данные в EXCEL </a:t>
            </a:r>
          </a:p>
          <a:p>
            <a:r>
              <a:rPr lang="ru-RU">
                <a:cs typeface="Calibri"/>
              </a:rPr>
              <a:t>3) Производили вычисления с помощью сводных таблиц </a:t>
            </a:r>
          </a:p>
          <a:p>
            <a:r>
              <a:rPr lang="ru-RU">
                <a:cs typeface="Calibri"/>
              </a:rPr>
              <a:t>4) Визуализировали (строили графики) </a:t>
            </a:r>
          </a:p>
        </p:txBody>
      </p:sp>
      <p:pic>
        <p:nvPicPr>
          <p:cNvPr id="4" name="Рисунок 6" descr="Изображение выглядит как текст, млекопитающее, лев&#10;&#10;Автоматически созданное описание">
            <a:extLst>
              <a:ext uri="{FF2B5EF4-FFF2-40B4-BE49-F238E27FC236}">
                <a16:creationId xmlns:a16="http://schemas.microsoft.com/office/drawing/2014/main" id="{8BC477E3-D471-4CEA-AAC5-38E5EED2D0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62145"/>
            <a:ext cx="5082350" cy="469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66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860832-27F3-4D30-9288-7521D2491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DAAD4DA-AA9F-4A4D-AD0B-0FB2286B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4F5EC98-FDFD-4158-9C16-CD770B1F2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6D1C0DA-68C2-40A2-BCCA-D14FB5EF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B67FFD7-72F1-4435-9C33-DFFE87F9C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5CE66C6-629F-44D9-A0BC-D2F4E7AF5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EAAAFC3-1B1C-4F1C-AC4E-ED0ACA4AE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E2C81DA9-A0C9-4C54-A2F0-A3EC14F2B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7EA41DD-7957-42FB-BD48-E502F81F6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E33D6F3E-9CCB-4053-B8C1-5260829C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D533B393-4D8F-4FB8-AA9D-BA218F443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33765B0-52BC-4442-BC45-8EDFBF593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911B231-DD22-4BC7-A325-2B683148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800DA13B-507D-4901-AF60-F99485FC1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AB727E1-099C-4F62-9ED1-46CD895C6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4D1E585E-A63F-42DE-BF5F-B0B390B29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8FCC810-4482-4E43-9102-2B87386E7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EC977192-4383-4D76-8DB3-B93ADD739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9DCD44A-4779-4898-862E-A220810CA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F7516DF1-08D6-4FF0-A1A1-95A260F1D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74092EA-F950-4DF2-8646-60F26E811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09A3177B-1E64-4081-B8C6-3D7C8786D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460641A-F6EA-489B-B707-3458617CFCE8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4</a:t>
            </a:r>
            <a:endParaRPr lang="ru-RU"/>
          </a:p>
        </p:txBody>
      </p:sp>
      <p:sp>
        <p:nvSpPr>
          <p:cNvPr id="33" name="Заголовок 1">
            <a:extLst>
              <a:ext uri="{FF2B5EF4-FFF2-40B4-BE49-F238E27FC236}">
                <a16:creationId xmlns:a16="http://schemas.microsoft.com/office/drawing/2014/main" id="{1A1CDD30-962B-4FD9-A526-498817FE29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277" y="481936"/>
            <a:ext cx="10185115" cy="723197"/>
          </a:xfrm>
        </p:spPr>
        <p:txBody>
          <a:bodyPr anchor="b">
            <a:normAutofit/>
          </a:bodyPr>
          <a:lstStyle/>
          <a:p>
            <a:r>
              <a:rPr lang="ru-RU" sz="4600" b="1">
                <a:latin typeface="Roboto"/>
                <a:ea typeface="Roboto"/>
                <a:cs typeface="Calibri Light"/>
              </a:rPr>
              <a:t>Почему 3 функции?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6303B65-CF40-4143-984D-FB286A8F7860}"/>
              </a:ext>
            </a:extLst>
          </p:cNvPr>
          <p:cNvSpPr txBox="1"/>
          <p:nvPr/>
        </p:nvSpPr>
        <p:spPr>
          <a:xfrm>
            <a:off x="719328" y="1389888"/>
            <a:ext cx="10984992" cy="286232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>
                <a:cs typeface="Calibri"/>
              </a:rPr>
              <a:t>Были взяты различные 3 функции, потому что считаем что на каждый вид бизнеса должна быть своя функция и разные виды анализа </a:t>
            </a:r>
          </a:p>
          <a:p>
            <a:endParaRPr lang="ru-RU">
              <a:cs typeface="Calibri"/>
            </a:endParaRPr>
          </a:p>
          <a:p>
            <a:r>
              <a:rPr lang="ru-RU">
                <a:cs typeface="Calibri"/>
              </a:rPr>
              <a:t>1) Классический когортный анализ со случаями судебного банковского взыскания кредитных средств </a:t>
            </a:r>
          </a:p>
          <a:p>
            <a:r>
              <a:rPr lang="ru-RU">
                <a:cs typeface="Calibri"/>
              </a:rPr>
              <a:t>2) Расчет винтажей - время стояния в аэропорту - без учета прямой финансовой составляющей</a:t>
            </a:r>
          </a:p>
          <a:p>
            <a:r>
              <a:rPr lang="ru-RU">
                <a:cs typeface="Calibri"/>
              </a:rPr>
              <a:t>3) Расчет конверсионных окон в АБ-тесте - сочетание временных факторов с фактом покупки</a:t>
            </a:r>
          </a:p>
          <a:p>
            <a:endParaRPr lang="ru-RU">
              <a:cs typeface="Calibri"/>
            </a:endParaRPr>
          </a:p>
          <a:p>
            <a:r>
              <a:rPr lang="ru-RU">
                <a:cs typeface="Calibri"/>
              </a:rPr>
              <a:t>Позволяет на следующем этапе перейти к автоматизации функции </a:t>
            </a:r>
            <a:br>
              <a:rPr lang="ru-RU">
                <a:cs typeface="Calibri"/>
              </a:rPr>
            </a:br>
            <a:r>
              <a:rPr lang="ru-RU">
                <a:cs typeface="Calibri"/>
              </a:rPr>
              <a:t>(чем уже область применения функции, тем легче автоматизировать)</a:t>
            </a:r>
          </a:p>
          <a:p>
            <a:endParaRPr lang="ru-RU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617126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DAE397D-2F47-480F-95CA-D5EDB2433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D66E0D2-4D47-45F5-9F6C-04DF950C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36CD79E-81FA-41B2-9A38-E0E26BCB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CF2E87-8DCB-4A21-A926-1879E39DE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8EBCED8-09A7-4078-908F-87C5C9094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1B8E24-1A3B-4288-834C-5C75EE61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6C6947-62CC-47B5-8006-0DBB11057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A3EA873-FF38-49B1-AA18-6CAA8278A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B74FB34-BB05-4313-9474-A4F9B27A5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3673863D-063E-49A6-9856-52014BB4D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9E7384A-6379-482C-8070-680EA33AF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C6A49E1B-06B5-467F-97A5-EE77945A7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67D60A3-4CE7-453B-97D1-08DD83271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333C1DC-BC77-4584-B472-AE19C4A09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30CC34F2-2D02-4DC8-8951-5E29E0866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C77A3E1B-1C72-4437-A8A1-FC659C9E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E3E561-115A-4994-832B-FB79E4498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D389D14E-E715-4844-8E58-ED5A66AB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208B28A-82FB-48D4-9087-806354C8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330334B-C28B-49CB-8643-6EF946230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221AA9B-1DD9-4FC4-947F-90C0582F7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9214B596-B3CC-43CB-A72A-2ADABBE5B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2A430FF-55AF-4B62-BFE3-B3BDAF8950B0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6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6C5367C1-15F7-4576-89B0-CE4B71A46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7522" y="797990"/>
            <a:ext cx="7324685" cy="723197"/>
          </a:xfrm>
        </p:spPr>
        <p:txBody>
          <a:bodyPr anchor="b">
            <a:normAutofit/>
          </a:bodyPr>
          <a:lstStyle/>
          <a:p>
            <a:r>
              <a:rPr lang="ru-RU" sz="4600" b="1">
                <a:latin typeface="Roboto"/>
                <a:ea typeface="Roboto"/>
                <a:cs typeface="Calibri Light"/>
              </a:rPr>
              <a:t>Что мы получаем в итоге</a:t>
            </a:r>
          </a:p>
        </p:txBody>
      </p:sp>
      <p:pic>
        <p:nvPicPr>
          <p:cNvPr id="6" name="Рисунок 29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DFA5DC1F-E45A-44D5-B6EB-F272586E02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5252" y="1600008"/>
            <a:ext cx="9428439" cy="5986451"/>
          </a:xfrm>
          <a:prstGeom prst="rect">
            <a:avLst/>
          </a:prstGeom>
        </p:spPr>
      </p:pic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B735277-DAFE-4D9B-B0CD-EAF10FAA681A}"/>
              </a:ext>
            </a:extLst>
          </p:cNvPr>
          <p:cNvSpPr txBox="1">
            <a:spLocks/>
          </p:cNvSpPr>
          <p:nvPr/>
        </p:nvSpPr>
        <p:spPr>
          <a:xfrm>
            <a:off x="11439774" y="6127383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solidFill>
                  <a:schemeClr val="bg1"/>
                </a:solidFill>
                <a:latin typeface="Roboto"/>
                <a:ea typeface="Roboto"/>
                <a:cs typeface="Calibri Light"/>
              </a:rPr>
              <a:t>5</a:t>
            </a:r>
            <a:endParaRPr lang="ru-RU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22605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860832-27F3-4D30-9288-7521D2491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DAAD4DA-AA9F-4A4D-AD0B-0FB2286B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4F5EC98-FDFD-4158-9C16-CD770B1F2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6D1C0DA-68C2-40A2-BCCA-D14FB5EF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B67FFD7-72F1-4435-9C33-DFFE87F9C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5CE66C6-629F-44D9-A0BC-D2F4E7AF5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EAAAFC3-1B1C-4F1C-AC4E-ED0ACA4AE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E2C81DA9-A0C9-4C54-A2F0-A3EC14F2B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7EA41DD-7957-42FB-BD48-E502F81F6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E33D6F3E-9CCB-4053-B8C1-5260829C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D533B393-4D8F-4FB8-AA9D-BA218F443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33765B0-52BC-4442-BC45-8EDFBF593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911B231-DD22-4BC7-A325-2B683148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800DA13B-507D-4901-AF60-F99485FC1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AB727E1-099C-4F62-9ED1-46CD895C6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4D1E585E-A63F-42DE-BF5F-B0B390B29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8FCC810-4482-4E43-9102-2B87386E7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EC977192-4383-4D76-8DB3-B93ADD739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9DCD44A-4779-4898-862E-A220810CA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F7516DF1-08D6-4FF0-A1A1-95A260F1D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74092EA-F950-4DF2-8646-60F26E811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09A3177B-1E64-4081-B8C6-3D7C8786D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246EFEB7-5F50-4C7E-9AEE-84CFCF7362DA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6</a:t>
            </a:r>
            <a:endParaRPr lang="ru-RU"/>
          </a:p>
        </p:txBody>
      </p:sp>
      <p:sp>
        <p:nvSpPr>
          <p:cNvPr id="34" name="Заголовок 1">
            <a:extLst>
              <a:ext uri="{FF2B5EF4-FFF2-40B4-BE49-F238E27FC236}">
                <a16:creationId xmlns:a16="http://schemas.microsoft.com/office/drawing/2014/main" id="{6CAB7A2F-6DBB-4BDA-8444-05161AF28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277" y="469744"/>
            <a:ext cx="10794715" cy="1303768"/>
          </a:xfrm>
        </p:spPr>
        <p:txBody>
          <a:bodyPr anchor="b">
            <a:noAutofit/>
          </a:bodyPr>
          <a:lstStyle/>
          <a:p>
            <a:r>
              <a:rPr lang="ru-RU" sz="9600" b="1">
                <a:latin typeface="Roboto"/>
                <a:ea typeface="Roboto"/>
                <a:cs typeface="Calibri Light"/>
              </a:rPr>
              <a:t>Выводы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4C06C4-F412-412B-B93D-FFCF7A5644BF}"/>
              </a:ext>
            </a:extLst>
          </p:cNvPr>
          <p:cNvSpPr txBox="1"/>
          <p:nvPr/>
        </p:nvSpPr>
        <p:spPr>
          <a:xfrm>
            <a:off x="689139" y="2467138"/>
            <a:ext cx="6424604" cy="34163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2400">
                <a:cs typeface="Calibri"/>
              </a:rPr>
              <a:t>Когда используешь уже сделанную функцию </a:t>
            </a:r>
            <a:br>
              <a:rPr lang="ru-RU" sz="2400">
                <a:cs typeface="Calibri"/>
              </a:rPr>
            </a:br>
            <a:r>
              <a:rPr lang="ru-RU" sz="2400">
                <a:cs typeface="Calibri"/>
              </a:rPr>
              <a:t>в питоне жизнь становится легче :)</a:t>
            </a:r>
          </a:p>
          <a:p>
            <a:endParaRPr lang="ru-RU" sz="2400">
              <a:cs typeface="Calibri"/>
            </a:endParaRPr>
          </a:p>
          <a:p>
            <a:endParaRPr lang="ru-RU" sz="2400">
              <a:cs typeface="Calibri"/>
            </a:endParaRPr>
          </a:p>
          <a:p>
            <a:r>
              <a:rPr lang="ru-RU" sz="2400">
                <a:cs typeface="Calibri"/>
              </a:rPr>
              <a:t>Но если у тебя нету такой функции, </a:t>
            </a:r>
            <a:br>
              <a:rPr lang="ru-RU" sz="2400">
                <a:cs typeface="Calibri"/>
              </a:rPr>
            </a:br>
            <a:r>
              <a:rPr lang="ru-RU" sz="2400">
                <a:cs typeface="Calibri"/>
              </a:rPr>
              <a:t>либо делай ее в </a:t>
            </a:r>
            <a:r>
              <a:rPr lang="ru-RU" sz="2400" err="1">
                <a:cs typeface="Calibri"/>
              </a:rPr>
              <a:t>excel</a:t>
            </a:r>
            <a:r>
              <a:rPr lang="ru-RU" sz="2400">
                <a:cs typeface="Calibri"/>
              </a:rPr>
              <a:t> - если нужно один раз</a:t>
            </a:r>
            <a:br>
              <a:rPr lang="ru-RU" sz="2400">
                <a:cs typeface="Calibri"/>
              </a:rPr>
            </a:br>
            <a:r>
              <a:rPr lang="ru-RU" sz="2400">
                <a:cs typeface="Calibri"/>
              </a:rPr>
              <a:t>и быстро,</a:t>
            </a:r>
            <a:br>
              <a:rPr lang="ru-RU" sz="2400">
                <a:cs typeface="Calibri"/>
              </a:rPr>
            </a:br>
            <a:r>
              <a:rPr lang="ru-RU" sz="2400">
                <a:cs typeface="Calibri"/>
              </a:rPr>
              <a:t>либо попроси время на построение функции</a:t>
            </a:r>
            <a:br>
              <a:rPr lang="ru-RU" sz="2400">
                <a:cs typeface="Calibri"/>
              </a:rPr>
            </a:br>
            <a:r>
              <a:rPr lang="ru-RU" sz="2400">
                <a:cs typeface="Calibri"/>
              </a:rPr>
              <a:t>в питоне и сделай ее!</a:t>
            </a:r>
            <a:endParaRPr lang="ru-RU">
              <a:cs typeface="Calibri"/>
            </a:endParaRPr>
          </a:p>
        </p:txBody>
      </p:sp>
      <p:pic>
        <p:nvPicPr>
          <p:cNvPr id="6" name="Рисунок 6" descr="Изображение выглядит как текст&#10;&#10;Автоматически созданное описание">
            <a:extLst>
              <a:ext uri="{FF2B5EF4-FFF2-40B4-BE49-F238E27FC236}">
                <a16:creationId xmlns:a16="http://schemas.microsoft.com/office/drawing/2014/main" id="{E8F9DD4D-805C-42E2-A842-0962CC59BE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4750" y="1269319"/>
            <a:ext cx="3993243" cy="5161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5053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860832-27F3-4D30-9288-7521D24915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6DAAD4DA-AA9F-4A4D-AD0B-0FB2286B3D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4F5EC98-FDFD-4158-9C16-CD770B1F2A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26D1C0DA-68C2-40A2-BCCA-D14FB5EF2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1B67FFD7-72F1-4435-9C33-DFFE87F9C8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15CE66C6-629F-44D9-A0BC-D2F4E7AF5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FEAAAFC3-1B1C-4F1C-AC4E-ED0ACA4AEE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8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E2C81DA9-A0C9-4C54-A2F0-A3EC14F2B8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B7EA41DD-7957-42FB-BD48-E502F81F6C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E33D6F3E-9CCB-4053-B8C1-5260829C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D533B393-4D8F-4FB8-AA9D-BA218F4435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433765B0-52BC-4442-BC45-8EDFBF593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B911B231-DD22-4BC7-A325-2B6831481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3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800DA13B-507D-4901-AF60-F99485FC1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DAB727E1-099C-4F62-9ED1-46CD895C64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4D1E585E-A63F-42DE-BF5F-B0B390B298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D8FCC810-4482-4E43-9102-2B87386E71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accent1">
                  <a:alpha val="12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EC977192-4383-4D76-8DB3-B93ADD7397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2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09DCD44A-4779-4898-862E-A220810CA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1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F7516DF1-08D6-4FF0-A1A1-95A260F1D4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74092EA-F950-4DF2-8646-60F26E811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09A3177B-1E64-4081-B8C6-3D7C8786D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accent1">
                  <a:alpha val="8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pic>
        <p:nvPicPr>
          <p:cNvPr id="2" name="Рисунок 2">
            <a:extLst>
              <a:ext uri="{FF2B5EF4-FFF2-40B4-BE49-F238E27FC236}">
                <a16:creationId xmlns:a16="http://schemas.microsoft.com/office/drawing/2014/main" id="{2B4A6565-9355-46F4-8642-98CB77D4B1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337" y="357520"/>
            <a:ext cx="10874548" cy="6127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8324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DAE397D-2F47-480F-95CA-D5EDB2433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D66E0D2-4D47-45F5-9F6C-04DF950C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36CD79E-81FA-41B2-9A38-E0E26BCB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CF2E87-8DCB-4A21-A926-1879E39DE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8EBCED8-09A7-4078-908F-87C5C9094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1B8E24-1A3B-4288-834C-5C75EE61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6C6947-62CC-47B5-8006-0DBB11057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A3EA873-FF38-49B1-AA18-6CAA8278A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B74FB34-BB05-4313-9474-A4F9B27A5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3673863D-063E-49A6-9856-52014BB4D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9E7384A-6379-482C-8070-680EA33AF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C6A49E1B-06B5-467F-97A5-EE77945A7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67D60A3-4CE7-453B-97D1-08DD83271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333C1DC-BC77-4584-B472-AE19C4A09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30CC34F2-2D02-4DC8-8951-5E29E0866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C77A3E1B-1C72-4437-A8A1-FC659C9E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E3E561-115A-4994-832B-FB79E4498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D389D14E-E715-4844-8E58-ED5A66AB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208B28A-82FB-48D4-9087-806354C8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330334B-C28B-49CB-8643-6EF946230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221AA9B-1DD9-4FC4-947F-90C0582F7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9214B596-B3CC-43CB-A72A-2ADABBE5B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64F9BF67-14D7-4F9D-A8E4-4BB8DE351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75225" y="1331697"/>
            <a:ext cx="193249" cy="16659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C12F7B42-EC08-4994-ADCE-280B9F6B5347}"/>
              </a:ext>
            </a:extLst>
          </p:cNvPr>
          <p:cNvSpPr txBox="1">
            <a:spLocks/>
          </p:cNvSpPr>
          <p:nvPr/>
        </p:nvSpPr>
        <p:spPr>
          <a:xfrm>
            <a:off x="11423445" y="6124662"/>
            <a:ext cx="748040" cy="73052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ru-RU" sz="4600" b="1">
                <a:latin typeface="Roboto"/>
                <a:ea typeface="Roboto"/>
                <a:cs typeface="Calibri Light"/>
              </a:rPr>
              <a:t>8</a:t>
            </a:r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07F0174-6AD0-42E9-871A-36E91D6EC41D}"/>
              </a:ext>
            </a:extLst>
          </p:cNvPr>
          <p:cNvSpPr txBox="1">
            <a:spLocks/>
          </p:cNvSpPr>
          <p:nvPr/>
        </p:nvSpPr>
        <p:spPr>
          <a:xfrm>
            <a:off x="647008" y="630936"/>
            <a:ext cx="10097192" cy="13533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000">
                <a:cs typeface="Calibri Light"/>
              </a:rPr>
              <a:t>Что нам нужно от CSV</a:t>
            </a:r>
            <a:endParaRPr lang="ru-RU" sz="4000"/>
          </a:p>
        </p:txBody>
      </p:sp>
      <p:sp>
        <p:nvSpPr>
          <p:cNvPr id="6" name="Объект 2">
            <a:extLst>
              <a:ext uri="{FF2B5EF4-FFF2-40B4-BE49-F238E27FC236}">
                <a16:creationId xmlns:a16="http://schemas.microsoft.com/office/drawing/2014/main" id="{009F088F-FD17-4FFE-907A-0DA2789E3583}"/>
              </a:ext>
            </a:extLst>
          </p:cNvPr>
          <p:cNvSpPr txBox="1">
            <a:spLocks/>
          </p:cNvSpPr>
          <p:nvPr/>
        </p:nvSpPr>
        <p:spPr>
          <a:xfrm>
            <a:off x="702426" y="2157984"/>
            <a:ext cx="10041774" cy="16924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ru-RU" sz="2200">
                <a:cs typeface="Calibri"/>
              </a:rPr>
              <a:t>В SQL выделить минимальное количество столбцов необходимых для расчетов </a:t>
            </a:r>
          </a:p>
          <a:p>
            <a:pPr lvl="1"/>
            <a:r>
              <a:rPr lang="ru-RU" sz="1800">
                <a:cs typeface="Calibri"/>
              </a:rPr>
              <a:t>Время рождения </a:t>
            </a:r>
          </a:p>
          <a:p>
            <a:pPr lvl="1"/>
            <a:r>
              <a:rPr lang="ru-RU" sz="1800">
                <a:cs typeface="Calibri"/>
              </a:rPr>
              <a:t>Время смерти</a:t>
            </a:r>
          </a:p>
          <a:p>
            <a:pPr lvl="1"/>
            <a:r>
              <a:rPr lang="ru-RU" sz="1800">
                <a:cs typeface="Calibri"/>
              </a:rPr>
              <a:t>Имя события</a:t>
            </a:r>
          </a:p>
          <a:p>
            <a:pPr lvl="1"/>
            <a:r>
              <a:rPr lang="ru-RU" sz="1800">
                <a:cs typeface="Calibri"/>
              </a:rPr>
              <a:t>ID 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00E2D5A-8C02-4E7B-AAB0-D64A339B54CA}"/>
              </a:ext>
            </a:extLst>
          </p:cNvPr>
          <p:cNvSpPr txBox="1"/>
          <p:nvPr/>
        </p:nvSpPr>
        <p:spPr>
          <a:xfrm>
            <a:off x="573314" y="384629"/>
            <a:ext cx="4992914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ru-RU" sz="5400">
                <a:latin typeface="Roboto"/>
                <a:ea typeface="Roboto"/>
              </a:rPr>
              <a:t>Приложение 1</a:t>
            </a:r>
          </a:p>
        </p:txBody>
      </p:sp>
    </p:spTree>
    <p:extLst>
      <p:ext uri="{BB962C8B-B14F-4D97-AF65-F5344CB8AC3E}">
        <p14:creationId xmlns:p14="http://schemas.microsoft.com/office/powerpoint/2010/main" val="291536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Широкоэкранный</PresentationFormat>
  <Slides>16</Slides>
  <Notes>0</Notes>
  <HiddenSlides>0</HiddenSlide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17" baseType="lpstr">
      <vt:lpstr>Office Theme</vt:lpstr>
      <vt:lpstr>Разработка функции винтажного анализа в python</vt:lpstr>
      <vt:lpstr>Цели</vt:lpstr>
      <vt:lpstr>Что такое когортный анализ  и расчет винтажей?</vt:lpstr>
      <vt:lpstr>Как мы делали раньше?</vt:lpstr>
      <vt:lpstr>Почему 3 функции?</vt:lpstr>
      <vt:lpstr>Что мы получаем в итоге</vt:lpstr>
      <vt:lpstr>Выводы</vt:lpstr>
      <vt:lpstr>Презентация PowerPoint</vt:lpstr>
      <vt:lpstr>Презентация PowerPoint</vt:lpstr>
      <vt:lpstr>В питоне до функции</vt:lpstr>
      <vt:lpstr>Презентация PowerPoint</vt:lpstr>
      <vt:lpstr>Результаты функции</vt:lpstr>
      <vt:lpstr>Винтажный анализ стояния в аэропорту (Python vs Excel)</vt:lpstr>
      <vt:lpstr>Винтажный анализ рассрочки (Python vs Excel)</vt:lpstr>
      <vt:lpstr>Винтажный анализ кейса по АБ Тесту (Python vs Excel)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/>
  <cp:revision>17</cp:revision>
  <dcterms:created xsi:type="dcterms:W3CDTF">2021-10-04T12:28:53Z</dcterms:created>
  <dcterms:modified xsi:type="dcterms:W3CDTF">2021-11-08T01:53:42Z</dcterms:modified>
</cp:coreProperties>
</file>

<file path=docProps/thumbnail.jpeg>
</file>